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4" r:id="rId2"/>
    <p:sldId id="315" r:id="rId3"/>
    <p:sldId id="336" r:id="rId4"/>
    <p:sldId id="342" r:id="rId5"/>
    <p:sldId id="340" r:id="rId6"/>
    <p:sldId id="341" r:id="rId7"/>
    <p:sldId id="318" r:id="rId8"/>
    <p:sldId id="321" r:id="rId9"/>
    <p:sldId id="335" r:id="rId10"/>
    <p:sldId id="333" r:id="rId11"/>
    <p:sldId id="334" r:id="rId12"/>
    <p:sldId id="337" r:id="rId13"/>
    <p:sldId id="338" r:id="rId14"/>
    <p:sldId id="343" r:id="rId15"/>
    <p:sldId id="306" r:id="rId16"/>
    <p:sldId id="345" r:id="rId17"/>
    <p:sldId id="344" r:id="rId18"/>
    <p:sldId id="346" r:id="rId19"/>
    <p:sldId id="347" r:id="rId20"/>
    <p:sldId id="308"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CTS-DK7"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00"/>
    <a:srgbClr val="005DA2"/>
    <a:srgbClr val="009644"/>
    <a:srgbClr val="005EA4"/>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2" autoAdjust="0"/>
    <p:restoredTop sz="94316" autoAdjust="0"/>
  </p:normalViewPr>
  <p:slideViewPr>
    <p:cSldViewPr>
      <p:cViewPr>
        <p:scale>
          <a:sx n="64" d="100"/>
          <a:sy n="64" d="100"/>
        </p:scale>
        <p:origin x="-1602" y="-216"/>
      </p:cViewPr>
      <p:guideLst>
        <p:guide orient="horz" pos="2160"/>
        <p:guide pos="2880"/>
      </p:guideLst>
    </p:cSldViewPr>
  </p:slideViewPr>
  <p:outlineViewPr>
    <p:cViewPr>
      <p:scale>
        <a:sx n="33" d="100"/>
        <a:sy n="33" d="100"/>
      </p:scale>
      <p:origin x="0" y="140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4020" y="-10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6499742-F290-4D89-9830-F52309825AD3}" type="datetimeFigureOut">
              <a:rPr lang="en-US" smtClean="0"/>
              <a:t>25/05/2016</a:t>
            </a:fld>
            <a:endParaRPr lang="en-US"/>
          </a:p>
        </p:txBody>
      </p:sp>
      <p:sp>
        <p:nvSpPr>
          <p:cNvPr id="4" name="Slide Image Placeholder 3"/>
          <p:cNvSpPr>
            <a:spLocks noGrp="1" noRot="1" noChangeAspect="1"/>
          </p:cNvSpPr>
          <p:nvPr>
            <p:ph type="sldImg" idx="2"/>
          </p:nvPr>
        </p:nvSpPr>
        <p:spPr>
          <a:xfrm>
            <a:off x="917575" y="315119"/>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98437" y="4201319"/>
            <a:ext cx="6400800" cy="55626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94BEB60-3B25-4CAE-A42F-3795279F802D}" type="slidenum">
              <a:rPr lang="en-US" smtClean="0"/>
              <a:t>‹#›</a:t>
            </a:fld>
            <a:endParaRPr lang="en-US"/>
          </a:p>
        </p:txBody>
      </p:sp>
    </p:spTree>
    <p:extLst>
      <p:ext uri="{BB962C8B-B14F-4D97-AF65-F5344CB8AC3E}">
        <p14:creationId xmlns:p14="http://schemas.microsoft.com/office/powerpoint/2010/main" val="188382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1</a:t>
            </a:fld>
            <a:endParaRPr lang="en-US"/>
          </a:p>
        </p:txBody>
      </p:sp>
    </p:spTree>
    <p:extLst>
      <p:ext uri="{BB962C8B-B14F-4D97-AF65-F5344CB8AC3E}">
        <p14:creationId xmlns:p14="http://schemas.microsoft.com/office/powerpoint/2010/main" val="359920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In addition to the plenary sessions, and side events, UNEA will also have 2 symposia:</a:t>
            </a:r>
            <a:endParaRPr lang="en-GB"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aims of the </a:t>
            </a:r>
            <a:r>
              <a:rPr lang="en-US" sz="1400" b="1" kern="1200" dirty="0" smtClean="0">
                <a:solidFill>
                  <a:schemeClr val="tx1"/>
                </a:solidFill>
                <a:effectLst/>
                <a:latin typeface="+mn-lt"/>
                <a:ea typeface="+mn-ea"/>
                <a:cs typeface="+mn-cs"/>
              </a:rPr>
              <a:t>proposed symposia on displacement </a:t>
            </a:r>
            <a:r>
              <a:rPr lang="en-US" sz="1400" kern="1200" dirty="0" smtClean="0">
                <a:solidFill>
                  <a:schemeClr val="tx1"/>
                </a:solidFill>
                <a:effectLst/>
                <a:latin typeface="+mn-lt"/>
                <a:ea typeface="+mn-ea"/>
                <a:cs typeface="+mn-cs"/>
              </a:rPr>
              <a:t>are threefold:</a:t>
            </a:r>
          </a:p>
          <a:p>
            <a:pPr lvl="0"/>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 to focus attention of policy makers on various dimensions of environmental degradation and forced migration, both at present and in the future under current projections of climate change and land degradation, in the context of the 2030 agenda and as ‘bridge’ between the humanitarian and development spheres;</a:t>
            </a:r>
            <a:endParaRPr lang="en-GB" sz="1400" kern="1200" dirty="0" smtClean="0">
              <a:solidFill>
                <a:schemeClr val="tx1"/>
              </a:solidFill>
              <a:effectLst/>
              <a:latin typeface="+mn-lt"/>
              <a:ea typeface="+mn-ea"/>
              <a:cs typeface="+mn-cs"/>
            </a:endParaRPr>
          </a:p>
          <a:p>
            <a:pPr lvl="0"/>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 To use UNEP’s convening power to bring together leading agencies, initiatives and governments concerned about the links between forced migration and the environment for a discussion on shared priorities and concrete next steps (without UNEP presenting a ‘manifesto’ itself); and, </a:t>
            </a:r>
            <a:endParaRPr lang="en-GB"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To draw a link between the World Humanitarian Summit (Istanbul</a:t>
            </a:r>
            <a:r>
              <a:rPr lang="en-US" sz="1400" kern="1200" baseline="0" dirty="0" smtClean="0">
                <a:solidFill>
                  <a:schemeClr val="tx1"/>
                </a:solidFill>
                <a:effectLst/>
                <a:latin typeface="+mn-lt"/>
                <a:ea typeface="+mn-ea"/>
                <a:cs typeface="+mn-cs"/>
              </a:rPr>
              <a:t> 23-24 May 2016) </a:t>
            </a:r>
            <a:r>
              <a:rPr lang="en-US" sz="1400" kern="1200" dirty="0" smtClean="0">
                <a:solidFill>
                  <a:schemeClr val="tx1"/>
                </a:solidFill>
                <a:effectLst/>
                <a:latin typeface="+mn-lt"/>
                <a:ea typeface="+mn-ea"/>
                <a:cs typeface="+mn-cs"/>
              </a:rPr>
              <a:t>and UNEA and to discuss possible areas for increased collaboration between UNEP and humanitarian organizations. </a:t>
            </a:r>
            <a:endParaRPr lang="en-US" sz="1400" b="0" i="0" kern="1200" dirty="0" smtClean="0">
              <a:solidFill>
                <a:schemeClr val="tx1"/>
              </a:solidFill>
              <a:effectLst/>
              <a:latin typeface="+mn-lt"/>
              <a:ea typeface="+mn-ea"/>
              <a:cs typeface="+mn-cs"/>
            </a:endParaRPr>
          </a:p>
          <a:p>
            <a:pPr marL="171450" indent="-171450">
              <a:buFontTx/>
              <a:buChar char="-"/>
            </a:pPr>
            <a:endParaRPr lang="en-US" sz="1400" b="0" i="0" kern="1200" dirty="0" smtClean="0">
              <a:solidFill>
                <a:schemeClr val="tx1"/>
              </a:solidFill>
              <a:effectLst/>
              <a:latin typeface="+mn-lt"/>
              <a:ea typeface="+mn-ea"/>
              <a:cs typeface="+mn-cs"/>
            </a:endParaRPr>
          </a:p>
          <a:p>
            <a:endParaRPr lang="en-US" sz="14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4BEB60-3B25-4CAE-A42F-3795279F802D}" type="slidenum">
              <a:rPr lang="en-US" smtClean="0"/>
              <a:t>10</a:t>
            </a:fld>
            <a:endParaRPr lang="en-US"/>
          </a:p>
        </p:txBody>
      </p:sp>
    </p:spTree>
    <p:extLst>
      <p:ext uri="{BB962C8B-B14F-4D97-AF65-F5344CB8AC3E}">
        <p14:creationId xmlns:p14="http://schemas.microsoft.com/office/powerpoint/2010/main" val="3599207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kern="1200" dirty="0" smtClean="0">
                <a:solidFill>
                  <a:schemeClr val="tx1"/>
                </a:solidFill>
                <a:effectLst/>
                <a:latin typeface="+mn-lt"/>
                <a:ea typeface="+mn-ea"/>
                <a:cs typeface="+mn-cs"/>
              </a:rPr>
              <a:t>Sustainability Innovation Expo  (SIE2016) will be  held in </a:t>
            </a:r>
            <a:r>
              <a:rPr lang="en-US" sz="1400" b="0" i="0" u="none" strike="noStrike" kern="1200" baseline="0" dirty="0" smtClean="0">
                <a:solidFill>
                  <a:schemeClr val="tx1"/>
                </a:solidFill>
                <a:latin typeface="+mn-lt"/>
                <a:ea typeface="+mn-ea"/>
                <a:cs typeface="+mn-cs"/>
              </a:rPr>
              <a:t>parallel to the Assembly to allow various stakeholders, including representatives of the business community, UN organization and other Major Groups and Stakeholders to take part in focused thematic discussions and exhibition events. </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 </a:t>
            </a:r>
            <a:r>
              <a:rPr lang="en-US" sz="1400" b="1" i="0" kern="1200" dirty="0" smtClean="0">
                <a:solidFill>
                  <a:schemeClr val="tx1"/>
                </a:solidFill>
                <a:effectLst/>
                <a:latin typeface="+mn-lt"/>
                <a:ea typeface="+mn-ea"/>
                <a:cs typeface="+mn-cs"/>
              </a:rPr>
              <a:t>Green Room side events </a:t>
            </a:r>
            <a:r>
              <a:rPr lang="en-US" sz="1400" b="0" i="0" kern="1200" dirty="0" smtClean="0">
                <a:solidFill>
                  <a:schemeClr val="tx1"/>
                </a:solidFill>
                <a:effectLst/>
                <a:latin typeface="+mn-lt"/>
                <a:ea typeface="+mn-ea"/>
                <a:cs typeface="+mn-cs"/>
              </a:rPr>
              <a:t>take place in a dedicated meeting room (“the Greenroom”), primarily for civil society, with a view to sharing experiences and increasing opportunities for informal dialogue among the participants of UNEA-2. </a:t>
            </a:r>
          </a:p>
          <a:p>
            <a:endParaRPr lang="en-GB"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In addition, there will be a </a:t>
            </a:r>
            <a:r>
              <a:rPr lang="en-US" sz="1400" b="1" i="0" u="none" strike="noStrike" kern="1200" baseline="0" dirty="0" smtClean="0">
                <a:solidFill>
                  <a:schemeClr val="tx1"/>
                </a:solidFill>
                <a:latin typeface="+mn-lt"/>
                <a:ea typeface="+mn-ea"/>
                <a:cs typeface="+mn-cs"/>
              </a:rPr>
              <a:t>Science-Policy Conference</a:t>
            </a:r>
            <a:r>
              <a:rPr lang="en-US" sz="1400" b="0" i="0" u="none" strike="noStrike" kern="1200" baseline="0" dirty="0" smtClean="0">
                <a:solidFill>
                  <a:schemeClr val="tx1"/>
                </a:solidFill>
                <a:latin typeface="+mn-lt"/>
                <a:ea typeface="+mn-ea"/>
                <a:cs typeface="+mn-cs"/>
              </a:rPr>
              <a:t>, celebration of the </a:t>
            </a:r>
            <a:r>
              <a:rPr lang="en-US" sz="1400" b="1" i="0" u="none" strike="noStrike" kern="1200" baseline="0" dirty="0" smtClean="0">
                <a:solidFill>
                  <a:schemeClr val="tx1"/>
                </a:solidFill>
                <a:latin typeface="+mn-lt"/>
                <a:ea typeface="+mn-ea"/>
                <a:cs typeface="+mn-cs"/>
              </a:rPr>
              <a:t>International Day of Biodiversity</a:t>
            </a:r>
            <a:r>
              <a:rPr lang="en-US" sz="1400" b="0" i="0" u="none" strike="noStrike" kern="1200" baseline="0" dirty="0" smtClean="0">
                <a:solidFill>
                  <a:schemeClr val="tx1"/>
                </a:solidFill>
                <a:latin typeface="+mn-lt"/>
                <a:ea typeface="+mn-ea"/>
                <a:cs typeface="+mn-cs"/>
              </a:rPr>
              <a:t>, and the </a:t>
            </a:r>
            <a:r>
              <a:rPr lang="en-US" sz="1400" b="1" i="0" u="none" strike="noStrike" kern="1200" baseline="0" dirty="0" smtClean="0">
                <a:solidFill>
                  <a:schemeClr val="tx1"/>
                </a:solidFill>
                <a:latin typeface="+mn-lt"/>
                <a:ea typeface="+mn-ea"/>
                <a:cs typeface="+mn-cs"/>
              </a:rPr>
              <a:t>Global Major Groups and Stakeholders Forum</a:t>
            </a:r>
            <a:r>
              <a:rPr lang="en-US" sz="1400" b="0" i="0" u="none" strike="noStrike" kern="1200" baseline="0" dirty="0" smtClean="0">
                <a:solidFill>
                  <a:schemeClr val="tx1"/>
                </a:solidFill>
                <a:latin typeface="+mn-lt"/>
                <a:ea typeface="+mn-ea"/>
                <a:cs typeface="+mn-cs"/>
              </a:rPr>
              <a:t> to be held prior to UNEA-2. </a:t>
            </a:r>
          </a:p>
          <a:p>
            <a:endParaRPr lang="en-US" sz="1200" b="0" i="0" kern="1200" dirty="0" smtClean="0">
              <a:solidFill>
                <a:schemeClr val="tx1"/>
              </a:solidFill>
              <a:effectLst/>
              <a:latin typeface="+mn-lt"/>
              <a:ea typeface="+mn-ea"/>
              <a:cs typeface="+mn-cs"/>
            </a:endParaRPr>
          </a:p>
          <a:p>
            <a:pPr marL="171450" indent="-171450">
              <a:buFontTx/>
              <a:buChar char="-"/>
            </a:pP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4BEB60-3B25-4CAE-A42F-3795279F802D}" type="slidenum">
              <a:rPr lang="en-US" smtClean="0"/>
              <a:t>11</a:t>
            </a:fld>
            <a:endParaRPr lang="en-US"/>
          </a:p>
        </p:txBody>
      </p:sp>
    </p:spTree>
    <p:extLst>
      <p:ext uri="{BB962C8B-B14F-4D97-AF65-F5344CB8AC3E}">
        <p14:creationId xmlns:p14="http://schemas.microsoft.com/office/powerpoint/2010/main" val="3599207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critical issue of the high-level segment outcome, while the divide remains between those who want a negotiated ministerial document and those who prefer a President’s summary, the OECPR was able to discuss the zero draft prepared on the basis of the elements received at the subcommittee level. It was agreed by participants to utilize the intersessional period until May to collect more inputs from member States and develop a short, concise and appealing document for further refinement in consultation with capitals.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organization of the high-level segment, the Chair informed the meeting of the agreement to convene a ministerial plenary on the overarching theme on Thursday May, 26 followed by a policy review session on Healthy Environment, Healthy People to be held in the morning of Friday 27th. This would be followed by a lunch-time multi-stakeholder dialogue on Friday, 27 May, the modalities for which were sent in due course to member States. </a:t>
            </a:r>
          </a:p>
          <a:p>
            <a:endParaRPr lang="fr-CH" smtClean="0"/>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12</a:t>
            </a:fld>
            <a:endParaRPr lang="en-US"/>
          </a:p>
        </p:txBody>
      </p:sp>
    </p:spTree>
    <p:extLst>
      <p:ext uri="{BB962C8B-B14F-4D97-AF65-F5344CB8AC3E}">
        <p14:creationId xmlns:p14="http://schemas.microsoft.com/office/powerpoint/2010/main" val="1990396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critical issue of the high-level segment outcome, while the divide remains between those who want a negotiated ministerial document and those who prefer a President’s summary, the OECPR was able to discuss the zero draft prepared on the basis of the elements received at the subcommittee level. It was agreed by participants to utilize the intersessional period until May to collect more inputs from member States and develop a short, concise and appealing document for further refinement in consultation with capitals.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organization of the high-level segment, the Chair informed the meeting of the agreement to convene a ministerial plenary on the overarching theme on Thursday May, 26 followed by a policy review session on Healthy Environment, Healthy People to be held in the morning of Friday 27th. This would be followed by a lunch-time multi-stakeholder dialogue on Friday, 27 May, the modalities for which were sent in due course to member States. </a:t>
            </a:r>
          </a:p>
          <a:p>
            <a:endParaRPr lang="fr-CH" smtClean="0"/>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13</a:t>
            </a:fld>
            <a:endParaRPr lang="en-US"/>
          </a:p>
        </p:txBody>
      </p:sp>
    </p:spTree>
    <p:extLst>
      <p:ext uri="{BB962C8B-B14F-4D97-AF65-F5344CB8AC3E}">
        <p14:creationId xmlns:p14="http://schemas.microsoft.com/office/powerpoint/2010/main" val="1990396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endParaRPr lang="fr-CH" dirty="0" smtClean="0"/>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14</a:t>
            </a:fld>
            <a:endParaRPr lang="en-US"/>
          </a:p>
        </p:txBody>
      </p:sp>
    </p:spTree>
    <p:extLst>
      <p:ext uri="{BB962C8B-B14F-4D97-AF65-F5344CB8AC3E}">
        <p14:creationId xmlns:p14="http://schemas.microsoft.com/office/powerpoint/2010/main" val="199039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r>
              <a:rPr lang="en-US" sz="1400" b="1" kern="1200" dirty="0" err="1" smtClean="0">
                <a:solidFill>
                  <a:schemeClr val="tx1"/>
                </a:solidFill>
                <a:effectLst/>
                <a:latin typeface="+mn-lt"/>
                <a:ea typeface="+mn-ea"/>
                <a:cs typeface="+mn-cs"/>
              </a:rPr>
              <a:t>MyUNEA</a:t>
            </a:r>
            <a:r>
              <a:rPr lang="en-US" sz="1400" b="1" kern="1200" dirty="0" smtClean="0">
                <a:solidFill>
                  <a:schemeClr val="tx1"/>
                </a:solidFill>
                <a:effectLst/>
                <a:latin typeface="+mn-lt"/>
                <a:ea typeface="+mn-ea"/>
                <a:cs typeface="+mn-cs"/>
              </a:rPr>
              <a:t> is:</a:t>
            </a:r>
            <a:endParaRPr lang="en-GB" sz="1400" kern="1200" dirty="0" smtClean="0">
              <a:solidFill>
                <a:schemeClr val="tx1"/>
              </a:solidFill>
              <a:effectLst/>
              <a:latin typeface="+mn-lt"/>
              <a:ea typeface="+mn-ea"/>
              <a:cs typeface="+mn-cs"/>
            </a:endParaRPr>
          </a:p>
          <a:p>
            <a:pPr lvl="0"/>
            <a:endParaRPr lang="en-US" sz="1400" b="1" kern="1200" dirty="0" smtClean="0">
              <a:solidFill>
                <a:schemeClr val="tx1"/>
              </a:solidFill>
              <a:effectLst/>
              <a:latin typeface="+mn-lt"/>
              <a:ea typeface="+mn-ea"/>
              <a:cs typeface="+mn-cs"/>
            </a:endParaRPr>
          </a:p>
          <a:p>
            <a:pPr lvl="0"/>
            <a:r>
              <a:rPr lang="en-US" sz="1400" b="1" kern="1200" dirty="0" smtClean="0">
                <a:solidFill>
                  <a:schemeClr val="tx1"/>
                </a:solidFill>
                <a:effectLst/>
                <a:latin typeface="+mn-lt"/>
                <a:ea typeface="+mn-ea"/>
                <a:cs typeface="+mn-cs"/>
              </a:rPr>
              <a:t>A user-friendly, moderated, inter-active, online hub hosted by UNEP, with the aims to:</a:t>
            </a:r>
            <a:endParaRPr lang="en-GB"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Increase peoples’ participation in the UNEA</a:t>
            </a:r>
            <a:endParaRPr lang="en-GB"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Engage with a broad audience and increase peoples’ participation in the UNEA</a:t>
            </a:r>
            <a:endParaRPr lang="en-GB" sz="1400" kern="1200" dirty="0" smtClean="0">
              <a:solidFill>
                <a:schemeClr val="tx1"/>
              </a:solidFill>
              <a:effectLst/>
              <a:latin typeface="+mn-lt"/>
              <a:ea typeface="+mn-ea"/>
              <a:cs typeface="+mn-cs"/>
            </a:endParaRPr>
          </a:p>
          <a:p>
            <a:pPr lvl="0"/>
            <a:endParaRPr lang="en-US" sz="1400" b="1" kern="1200" dirty="0" smtClean="0">
              <a:solidFill>
                <a:schemeClr val="tx1"/>
              </a:solidFill>
              <a:effectLst/>
              <a:latin typeface="+mn-lt"/>
              <a:ea typeface="+mn-ea"/>
              <a:cs typeface="+mn-cs"/>
            </a:endParaRPr>
          </a:p>
          <a:p>
            <a:pPr lvl="0"/>
            <a:r>
              <a:rPr lang="en-US" sz="1400" b="1" kern="1200" dirty="0" smtClean="0">
                <a:solidFill>
                  <a:schemeClr val="tx1"/>
                </a:solidFill>
                <a:effectLst/>
                <a:latin typeface="+mn-lt"/>
                <a:ea typeface="+mn-ea"/>
                <a:cs typeface="+mn-cs"/>
              </a:rPr>
              <a:t>This includes:</a:t>
            </a:r>
            <a:endParaRPr lang="en-GB"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Information resources and link to UNEP Live</a:t>
            </a:r>
            <a:endParaRPr lang="en-GB"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Thematic E-Discussions spaces to allow people to have a say in the global thematic report "Healthy Environment - Healthy People” being prepared for UNEA-2</a:t>
            </a:r>
            <a:endParaRPr lang="en-GB"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Built on relevant examples</a:t>
            </a:r>
            <a:endParaRPr lang="en-GB"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Multi-stakeholder initiatives in the context of the post-2015 development agenda</a:t>
            </a:r>
            <a:endParaRPr lang="en-GB"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Experience of the portal created for UNEA-1</a:t>
            </a:r>
            <a:endParaRPr lang="en-GB"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Other online resources within UNEP,  such of UNEP-Live</a:t>
            </a:r>
            <a:endParaRPr lang="en-GB" sz="1400" kern="1200" dirty="0" smtClean="0">
              <a:solidFill>
                <a:schemeClr val="tx1"/>
              </a:solidFill>
              <a:effectLst/>
              <a:latin typeface="+mn-lt"/>
              <a:ea typeface="+mn-ea"/>
              <a:cs typeface="+mn-cs"/>
            </a:endParaRPr>
          </a:p>
          <a:p>
            <a:endParaRPr lang="en-GB" sz="1400" dirty="0">
              <a:solidFill>
                <a:schemeClr val="tx1"/>
              </a:solidFill>
            </a:endParaRPr>
          </a:p>
        </p:txBody>
      </p:sp>
      <p:sp>
        <p:nvSpPr>
          <p:cNvPr id="4" name="Slide Number Placeholder 3"/>
          <p:cNvSpPr>
            <a:spLocks noGrp="1"/>
          </p:cNvSpPr>
          <p:nvPr>
            <p:ph type="sldNum" sz="quarter" idx="10"/>
          </p:nvPr>
        </p:nvSpPr>
        <p:spPr/>
        <p:txBody>
          <a:bodyPr/>
          <a:lstStyle/>
          <a:p>
            <a:fld id="{E94BEB60-3B25-4CAE-A42F-3795279F802D}" type="slidenum">
              <a:rPr lang="en-US" smtClean="0"/>
              <a:t>15</a:t>
            </a:fld>
            <a:endParaRPr lang="en-US"/>
          </a:p>
        </p:txBody>
      </p:sp>
    </p:spTree>
    <p:extLst>
      <p:ext uri="{BB962C8B-B14F-4D97-AF65-F5344CB8AC3E}">
        <p14:creationId xmlns:p14="http://schemas.microsoft.com/office/powerpoint/2010/main" val="3259535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endParaRPr lang="fr-CH" dirty="0" smtClean="0"/>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16</a:t>
            </a:fld>
            <a:endParaRPr lang="en-US"/>
          </a:p>
        </p:txBody>
      </p:sp>
    </p:spTree>
    <p:extLst>
      <p:ext uri="{BB962C8B-B14F-4D97-AF65-F5344CB8AC3E}">
        <p14:creationId xmlns:p14="http://schemas.microsoft.com/office/powerpoint/2010/main" val="1990396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endParaRPr lang="fr-CH" dirty="0" smtClean="0"/>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17</a:t>
            </a:fld>
            <a:endParaRPr lang="en-US"/>
          </a:p>
        </p:txBody>
      </p:sp>
    </p:spTree>
    <p:extLst>
      <p:ext uri="{BB962C8B-B14F-4D97-AF65-F5344CB8AC3E}">
        <p14:creationId xmlns:p14="http://schemas.microsoft.com/office/powerpoint/2010/main" val="199039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endParaRPr lang="fr-CH" dirty="0" smtClean="0"/>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18</a:t>
            </a:fld>
            <a:endParaRPr lang="en-US"/>
          </a:p>
        </p:txBody>
      </p:sp>
    </p:spTree>
    <p:extLst>
      <p:ext uri="{BB962C8B-B14F-4D97-AF65-F5344CB8AC3E}">
        <p14:creationId xmlns:p14="http://schemas.microsoft.com/office/powerpoint/2010/main" val="199039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endParaRPr lang="fr-CH" dirty="0" smtClean="0"/>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19</a:t>
            </a:fld>
            <a:endParaRPr lang="en-US"/>
          </a:p>
        </p:txBody>
      </p:sp>
    </p:spTree>
    <p:extLst>
      <p:ext uri="{BB962C8B-B14F-4D97-AF65-F5344CB8AC3E}">
        <p14:creationId xmlns:p14="http://schemas.microsoft.com/office/powerpoint/2010/main" val="199039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r>
              <a:rPr lang="en-GB" sz="1400" dirty="0" smtClean="0"/>
              <a:t>During the last session of the CEP, we provided you with an update on the status of implementation of UNEA1 resolutions and the state of play in preparation for the </a:t>
            </a:r>
            <a:r>
              <a:rPr lang="en-US" sz="1400" dirty="0" smtClean="0"/>
              <a:t>UNEA Intersessional (</a:t>
            </a:r>
            <a:r>
              <a:rPr lang="en-GB" sz="1400" dirty="0" smtClean="0"/>
              <a:t>the Second Session of the Open-Ended CPR  - </a:t>
            </a:r>
            <a:r>
              <a:rPr lang="en-US" sz="1400" dirty="0" smtClean="0"/>
              <a:t>OECPR 2) to be held from 15-19 February 2016 in Nairobi, Kenya under the theme of Delivering on the environmental dimension of Agenda 2030.</a:t>
            </a:r>
          </a:p>
          <a:p>
            <a:endParaRPr lang="en-US" sz="1400" dirty="0" smtClean="0"/>
          </a:p>
          <a:p>
            <a:r>
              <a:rPr lang="en-US" sz="1400" b="0" i="0" u="none" strike="noStrike" kern="1200" baseline="0" dirty="0" smtClean="0">
                <a:solidFill>
                  <a:schemeClr val="tx1"/>
                </a:solidFill>
                <a:latin typeface="+mn-lt"/>
                <a:ea typeface="+mn-ea"/>
                <a:cs typeface="+mn-cs"/>
              </a:rPr>
              <a:t>The second meeting was held last week.</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The meeting was attended by 405 participants from over 120 members and 3 observer missions including over 40 participants from major groups and stakeholders. </a:t>
            </a:r>
          </a:p>
          <a:p>
            <a:endParaRPr lang="en-US" sz="1400" dirty="0" smtClean="0"/>
          </a:p>
          <a:p>
            <a:r>
              <a:rPr lang="en-US" sz="1400" b="0" i="0" u="none" strike="noStrike" kern="1200" baseline="0" dirty="0" smtClean="0">
                <a:solidFill>
                  <a:schemeClr val="tx1"/>
                </a:solidFill>
                <a:latin typeface="+mn-lt"/>
                <a:ea typeface="+mn-ea"/>
                <a:cs typeface="+mn-cs"/>
              </a:rPr>
              <a:t>The meeting constructively reviewed and discussed 12 draft reports of the Executive Director pertaining to the implementation by UNEP of the Environment Assembly’s resolutions on issues ranging from illegal trade in wildlife to air quality and environmental law prepared in accordance with UNEA-1 resolutions and Governing Council decisions. The meeting anticipated minimum changes in these </a:t>
            </a:r>
            <a:r>
              <a:rPr lang="en-US" sz="1400" b="0" i="0" u="none" strike="noStrike" kern="1200" baseline="0" dirty="0" err="1" smtClean="0">
                <a:solidFill>
                  <a:schemeClr val="tx1"/>
                </a:solidFill>
                <a:latin typeface="+mn-lt"/>
                <a:ea typeface="+mn-ea"/>
                <a:cs typeface="+mn-cs"/>
              </a:rPr>
              <a:t>reports,which</a:t>
            </a:r>
            <a:r>
              <a:rPr lang="en-US" sz="1400" b="0" i="0" u="none" strike="noStrike" kern="1200" baseline="0" dirty="0" smtClean="0">
                <a:solidFill>
                  <a:schemeClr val="tx1"/>
                </a:solidFill>
                <a:latin typeface="+mn-lt"/>
                <a:ea typeface="+mn-ea"/>
                <a:cs typeface="+mn-cs"/>
              </a:rPr>
              <a:t> will be transmitted to all member States for consideration at UNEA-2 within established deadlines. </a:t>
            </a:r>
          </a:p>
          <a:p>
            <a:endParaRPr lang="en-US" sz="1400" b="0" i="0" u="none" strike="noStrike" kern="1200" baseline="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E94BEB60-3B25-4CAE-A42F-3795279F802D}" type="slidenum">
              <a:rPr lang="en-US" smtClean="0"/>
              <a:t>2</a:t>
            </a:fld>
            <a:endParaRPr lang="en-US"/>
          </a:p>
        </p:txBody>
      </p:sp>
    </p:spTree>
    <p:extLst>
      <p:ext uri="{BB962C8B-B14F-4D97-AF65-F5344CB8AC3E}">
        <p14:creationId xmlns:p14="http://schemas.microsoft.com/office/powerpoint/2010/main" val="3599207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pPr marL="0" indent="0">
              <a:spcAft>
                <a:spcPts val="600"/>
              </a:spcAft>
              <a:buFont typeface="+mj-lt"/>
              <a:buNone/>
              <a:tabLst>
                <a:tab pos="1377950" algn="l"/>
              </a:tabLst>
            </a:pPr>
            <a:endParaRPr lang="en-US" sz="1200" b="1" dirty="0" smtClean="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20</a:t>
            </a:fld>
            <a:endParaRPr lang="en-US"/>
          </a:p>
        </p:txBody>
      </p:sp>
    </p:spTree>
    <p:extLst>
      <p:ext uri="{BB962C8B-B14F-4D97-AF65-F5344CB8AC3E}">
        <p14:creationId xmlns:p14="http://schemas.microsoft.com/office/powerpoint/2010/main" val="325953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critical issue of the high-level segment outcome, while the divide remains between those who want a negotiated ministerial document and those who prefer a President’s summary, the OECPR was able to discuss the zero draft prepared on the basis of the elements received at the subcommittee level. It was agreed by participants to utilize the intersessional period until May to collect more inputs from member States and develop a short, concise and appealing document for further refinement in consultation with capitals.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organization of the high-level segment, the Chair informed the meeting of the agreement to convene a ministerial plenary on the overarching theme on Thursday May, 26 followed by a policy review session on Healthy Environment, Healthy People to be held in the morning of Friday 27th. This would be followed by a lunch-time multi-stakeholder dialogue on Friday, 27 May, the modalities for which were sent in due course to member States. </a:t>
            </a:r>
          </a:p>
          <a:p>
            <a:endParaRPr lang="fr-CH" smtClean="0"/>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3</a:t>
            </a:fld>
            <a:endParaRPr lang="en-US"/>
          </a:p>
        </p:txBody>
      </p:sp>
    </p:spTree>
    <p:extLst>
      <p:ext uri="{BB962C8B-B14F-4D97-AF65-F5344CB8AC3E}">
        <p14:creationId xmlns:p14="http://schemas.microsoft.com/office/powerpoint/2010/main" val="199039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critical issue of the high-level segment outcome, while the divide remains between those who want a negotiated ministerial document and those who prefer a President’s summary, the OECPR was able to discuss the zero draft prepared on the basis of the elements received at the subcommittee level. It was agreed by participants to utilize the intersessional period until May to collect more inputs from member States and develop a short, concise and appealing document for further refinement in consultation with capitals.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organization of the high-level segment, the Chair informed the meeting of the agreement to convene a ministerial plenary on the overarching theme on Thursday May, 26 followed by a policy review session on Healthy Environment, Healthy People to be held in the morning of Friday 27th. This would be followed by a lunch-time multi-stakeholder dialogue on Friday, 27 May, the modalities for which were sent in due course to member States. </a:t>
            </a:r>
          </a:p>
          <a:p>
            <a:endParaRPr lang="fr-CH" smtClean="0"/>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4</a:t>
            </a:fld>
            <a:endParaRPr lang="en-US"/>
          </a:p>
        </p:txBody>
      </p:sp>
    </p:spTree>
    <p:extLst>
      <p:ext uri="{BB962C8B-B14F-4D97-AF65-F5344CB8AC3E}">
        <p14:creationId xmlns:p14="http://schemas.microsoft.com/office/powerpoint/2010/main" val="199039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critical issue of the high-level segment outcome, while the divide remains between those who want a negotiated ministerial document and those who prefer a President’s summary, the OECPR was able to discuss the zero draft prepared on the basis of the elements received at the subcommittee level. It was agreed by participants to utilize the intersessional period until May to collect more inputs from member States and develop a short, concise and appealing document for further refinement in consultation with capitals.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organization of the high-level segment, the Chair informed the meeting of the agreement to convene a ministerial plenary on the overarching theme on Thursday May, 26 followed by a policy review session on Healthy Environment, Healthy People to be held in the morning of Friday 27th. This would be followed by a lunch-time multi-stakeholder dialogue on Friday, 27 May, the modalities for which were sent in due course to member States. </a:t>
            </a:r>
          </a:p>
          <a:p>
            <a:endParaRPr lang="fr-CH" smtClean="0"/>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5</a:t>
            </a:fld>
            <a:endParaRPr lang="en-US"/>
          </a:p>
        </p:txBody>
      </p:sp>
    </p:spTree>
    <p:extLst>
      <p:ext uri="{BB962C8B-B14F-4D97-AF65-F5344CB8AC3E}">
        <p14:creationId xmlns:p14="http://schemas.microsoft.com/office/powerpoint/2010/main" val="199039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policy review session on Healthy Environment, Healthy People to be held in the morning of Friday 27th. This would be followed by a lunch-time multi-stakeholder dialogue on Friday, 27 May, the modalities for which were sent in due course to member States. </a:t>
            </a:r>
          </a:p>
          <a:p>
            <a:endParaRPr lang="fr-CH" dirty="0" smtClean="0"/>
          </a:p>
          <a:p>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6</a:t>
            </a:fld>
            <a:endParaRPr lang="en-US"/>
          </a:p>
        </p:txBody>
      </p:sp>
    </p:spTree>
    <p:extLst>
      <p:ext uri="{BB962C8B-B14F-4D97-AF65-F5344CB8AC3E}">
        <p14:creationId xmlns:p14="http://schemas.microsoft.com/office/powerpoint/2010/main" val="199039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r>
              <a:rPr lang="en-US" sz="1400" b="0" i="0" u="none" strike="noStrike" kern="1200" baseline="0" dirty="0" smtClean="0">
                <a:solidFill>
                  <a:schemeClr val="tx1"/>
                </a:solidFill>
                <a:latin typeface="+mn-lt"/>
                <a:ea typeface="+mn-ea"/>
                <a:cs typeface="+mn-cs"/>
              </a:rPr>
              <a:t>In addition, participants positively regarded two important documents – the concept note on </a:t>
            </a:r>
            <a:r>
              <a:rPr lang="en-US" sz="1400" b="1" i="0" u="none" strike="noStrike" kern="1200" baseline="0" dirty="0" smtClean="0">
                <a:solidFill>
                  <a:schemeClr val="tx1"/>
                </a:solidFill>
                <a:latin typeface="+mn-lt"/>
                <a:ea typeface="+mn-ea"/>
                <a:cs typeface="+mn-cs"/>
              </a:rPr>
              <a:t>“Delivering on the environmental dimension of the 2030 Agenda for Sustainable Development”, </a:t>
            </a:r>
            <a:r>
              <a:rPr lang="en-US" sz="1400" b="0" i="0" u="none" strike="noStrike" kern="1200" baseline="0" dirty="0" smtClean="0">
                <a:solidFill>
                  <a:schemeClr val="tx1"/>
                </a:solidFill>
                <a:latin typeface="+mn-lt"/>
                <a:ea typeface="+mn-ea"/>
                <a:cs typeface="+mn-cs"/>
              </a:rPr>
              <a:t>and the draft report on </a:t>
            </a:r>
            <a:r>
              <a:rPr lang="en-US" sz="1400" b="1" i="0" u="none" strike="noStrike" kern="1200" baseline="0" dirty="0" smtClean="0">
                <a:solidFill>
                  <a:schemeClr val="tx1"/>
                </a:solidFill>
                <a:latin typeface="+mn-lt"/>
                <a:ea typeface="+mn-ea"/>
                <a:cs typeface="+mn-cs"/>
              </a:rPr>
              <a:t>“Healthy environment, healthy people” </a:t>
            </a:r>
            <a:r>
              <a:rPr lang="en-US" sz="1400" b="0" i="0" u="none" strike="noStrike" kern="1200" baseline="0" dirty="0" smtClean="0">
                <a:solidFill>
                  <a:schemeClr val="tx1"/>
                </a:solidFill>
                <a:latin typeface="+mn-lt"/>
                <a:ea typeface="+mn-ea"/>
                <a:cs typeface="+mn-cs"/>
              </a:rPr>
              <a:t>– which will underpin the ministerial discussion at UNEA2. </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In this context a ministerial panel was organized on Wednesday, February 17 to discuss the findings and recommendations of these documents, which demonstrated their policy relevance and paved the way for more effective engagement by Ministers at UNEA-2. </a:t>
            </a:r>
          </a:p>
          <a:p>
            <a:endParaRPr lang="en-GB" sz="1400" dirty="0"/>
          </a:p>
        </p:txBody>
      </p:sp>
      <p:sp>
        <p:nvSpPr>
          <p:cNvPr id="4" name="Slide Number Placeholder 3"/>
          <p:cNvSpPr>
            <a:spLocks noGrp="1"/>
          </p:cNvSpPr>
          <p:nvPr>
            <p:ph type="sldNum" sz="quarter" idx="10"/>
          </p:nvPr>
        </p:nvSpPr>
        <p:spPr/>
        <p:txBody>
          <a:bodyPr/>
          <a:lstStyle/>
          <a:p>
            <a:fld id="{E94BEB60-3B25-4CAE-A42F-3795279F802D}" type="slidenum">
              <a:rPr lang="en-US" smtClean="0"/>
              <a:t>7</a:t>
            </a:fld>
            <a:endParaRPr lang="en-US"/>
          </a:p>
        </p:txBody>
      </p:sp>
    </p:spTree>
    <p:extLst>
      <p:ext uri="{BB962C8B-B14F-4D97-AF65-F5344CB8AC3E}">
        <p14:creationId xmlns:p14="http://schemas.microsoft.com/office/powerpoint/2010/main" val="359920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r>
              <a:rPr lang="en-US" sz="1400" b="0" i="0" u="none" strike="noStrike" kern="1200" baseline="0" dirty="0" smtClean="0">
                <a:solidFill>
                  <a:schemeClr val="tx1"/>
                </a:solidFill>
                <a:latin typeface="+mn-lt"/>
                <a:ea typeface="+mn-ea"/>
                <a:cs typeface="+mn-cs"/>
              </a:rPr>
              <a:t>The meeting </a:t>
            </a:r>
            <a:r>
              <a:rPr lang="en-US" sz="1400" b="1" i="0" u="none" strike="noStrike" kern="1200" baseline="0" dirty="0" smtClean="0">
                <a:solidFill>
                  <a:schemeClr val="tx1"/>
                </a:solidFill>
                <a:latin typeface="+mn-lt"/>
                <a:ea typeface="+mn-ea"/>
                <a:cs typeface="+mn-cs"/>
              </a:rPr>
              <a:t>considered more than 20 proposals (next few slides showing clusters of resolutions)</a:t>
            </a:r>
            <a:r>
              <a:rPr lang="en-US" sz="1400" b="0" i="0" u="none" strike="noStrike" kern="1200" baseline="0" dirty="0" smtClean="0">
                <a:solidFill>
                  <a:schemeClr val="tx1"/>
                </a:solidFill>
                <a:latin typeface="+mn-lt"/>
                <a:ea typeface="+mn-ea"/>
                <a:cs typeface="+mn-cs"/>
              </a:rPr>
              <a:t>, some new such as on oceans and environmental protection in conflict areas and others follow-up to previous decisions and resolutions of the UNEP governing body. </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Through hard work undertaken in two parallel negotiation sessions, the CPR made a significant progress in completing the reading of all resolutions and agreed to continue working on these resolutions in the CPR subcommittee during the intersessional period. </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In this process, we will keep in mind the collective preference to have a fewer number of impactful resolutions for consideration by UNEA-2.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8</a:t>
            </a:fld>
            <a:endParaRPr lang="en-US"/>
          </a:p>
        </p:txBody>
      </p:sp>
    </p:spTree>
    <p:extLst>
      <p:ext uri="{BB962C8B-B14F-4D97-AF65-F5344CB8AC3E}">
        <p14:creationId xmlns:p14="http://schemas.microsoft.com/office/powerpoint/2010/main" val="359920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315913"/>
            <a:ext cx="4962525" cy="3721100"/>
          </a:xfrm>
        </p:spPr>
      </p:sp>
      <p:sp>
        <p:nvSpPr>
          <p:cNvPr id="3" name="Notes Placeholder 2"/>
          <p:cNvSpPr>
            <a:spLocks noGrp="1"/>
          </p:cNvSpPr>
          <p:nvPr>
            <p:ph type="body" idx="1"/>
          </p:nvPr>
        </p:nvSpPr>
        <p:spPr/>
        <p:txBody>
          <a:bodyPr/>
          <a:lstStyle/>
          <a:p>
            <a:r>
              <a:rPr lang="en-US" sz="1400" b="0" i="0" u="none" strike="noStrike" kern="1200" baseline="0" dirty="0" smtClean="0">
                <a:solidFill>
                  <a:schemeClr val="tx1"/>
                </a:solidFill>
                <a:latin typeface="+mn-lt"/>
                <a:ea typeface="+mn-ea"/>
                <a:cs typeface="+mn-cs"/>
              </a:rPr>
              <a:t>The meeting </a:t>
            </a:r>
            <a:r>
              <a:rPr lang="en-US" sz="1400" b="1" i="0" u="none" strike="noStrike" kern="1200" baseline="0" dirty="0" smtClean="0">
                <a:solidFill>
                  <a:schemeClr val="tx1"/>
                </a:solidFill>
                <a:latin typeface="+mn-lt"/>
                <a:ea typeface="+mn-ea"/>
                <a:cs typeface="+mn-cs"/>
              </a:rPr>
              <a:t>considered more than 20 proposals (next few slides showing clusters of resolutions)</a:t>
            </a:r>
            <a:r>
              <a:rPr lang="en-US" sz="1400" b="0" i="0" u="none" strike="noStrike" kern="1200" baseline="0" dirty="0" smtClean="0">
                <a:solidFill>
                  <a:schemeClr val="tx1"/>
                </a:solidFill>
                <a:latin typeface="+mn-lt"/>
                <a:ea typeface="+mn-ea"/>
                <a:cs typeface="+mn-cs"/>
              </a:rPr>
              <a:t>, some new such as on oceans and environmental protection in conflict areas and others follow-up to previous decisions and resolutions of the UNEP governing body. </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Through hard work undertaken in two parallel negotiation sessions, the CPR made a significant progress in completing the reading of all resolutions and agreed to continue working on these resolutions in the CPR subcommittee during the intersessional period. </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In this process, we will keep in mind the collective preference to have a fewer number of impactful resolutions for consideration by UNEA-2.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94BEB60-3B25-4CAE-A42F-3795279F802D}" type="slidenum">
              <a:rPr lang="en-US" smtClean="0"/>
              <a:t>9</a:t>
            </a:fld>
            <a:endParaRPr lang="en-US"/>
          </a:p>
        </p:txBody>
      </p:sp>
    </p:spTree>
    <p:extLst>
      <p:ext uri="{BB962C8B-B14F-4D97-AF65-F5344CB8AC3E}">
        <p14:creationId xmlns:p14="http://schemas.microsoft.com/office/powerpoint/2010/main" val="359920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94AE8B-5114-4332-AD64-40B0AAECE84F}" type="datetimeFigureOut">
              <a:rPr lang="en-US" smtClean="0"/>
              <a:t>25/05/2016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15539-B203-4B4D-BA53-8C0D2234DE32}" type="slidenum">
              <a:rPr lang="en-US" smtClean="0"/>
              <a:t>‹#›</a:t>
            </a:fld>
            <a:endParaRPr lang="en-US"/>
          </a:p>
        </p:txBody>
      </p:sp>
    </p:spTree>
    <p:extLst>
      <p:ext uri="{BB962C8B-B14F-4D97-AF65-F5344CB8AC3E}">
        <p14:creationId xmlns:p14="http://schemas.microsoft.com/office/powerpoint/2010/main" val="417988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4AE8B-5114-4332-AD64-40B0AAECE84F}" type="datetimeFigureOut">
              <a:rPr lang="en-US" smtClean="0"/>
              <a:t>25/05/2016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15539-B203-4B4D-BA53-8C0D2234DE32}" type="slidenum">
              <a:rPr lang="en-US" smtClean="0"/>
              <a:t>‹#›</a:t>
            </a:fld>
            <a:endParaRPr lang="en-US"/>
          </a:p>
        </p:txBody>
      </p:sp>
    </p:spTree>
    <p:extLst>
      <p:ext uri="{BB962C8B-B14F-4D97-AF65-F5344CB8AC3E}">
        <p14:creationId xmlns:p14="http://schemas.microsoft.com/office/powerpoint/2010/main" val="11197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4AE8B-5114-4332-AD64-40B0AAECE84F}" type="datetimeFigureOut">
              <a:rPr lang="en-US" smtClean="0"/>
              <a:t>25/05/2016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15539-B203-4B4D-BA53-8C0D2234DE32}" type="slidenum">
              <a:rPr lang="en-US" smtClean="0"/>
              <a:t>‹#›</a:t>
            </a:fld>
            <a:endParaRPr lang="en-US"/>
          </a:p>
        </p:txBody>
      </p:sp>
    </p:spTree>
    <p:extLst>
      <p:ext uri="{BB962C8B-B14F-4D97-AF65-F5344CB8AC3E}">
        <p14:creationId xmlns:p14="http://schemas.microsoft.com/office/powerpoint/2010/main" val="411658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894AE8B-5114-4332-AD64-40B0AAECE84F}" type="datetimeFigureOut">
              <a:rPr lang="en-US" smtClean="0"/>
              <a:t>25/05/2016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15539-B203-4B4D-BA53-8C0D2234DE32}" type="slidenum">
              <a:rPr lang="en-US" smtClean="0"/>
              <a:t>‹#›</a:t>
            </a:fld>
            <a:endParaRPr lang="en-US"/>
          </a:p>
        </p:txBody>
      </p:sp>
    </p:spTree>
    <p:extLst>
      <p:ext uri="{BB962C8B-B14F-4D97-AF65-F5344CB8AC3E}">
        <p14:creationId xmlns:p14="http://schemas.microsoft.com/office/powerpoint/2010/main" val="4060355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4AE8B-5114-4332-AD64-40B0AAECE84F}" type="datetimeFigureOut">
              <a:rPr lang="en-US" smtClean="0"/>
              <a:t>25/05/2016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15539-B203-4B4D-BA53-8C0D2234DE32}" type="slidenum">
              <a:rPr lang="en-US" smtClean="0"/>
              <a:t>‹#›</a:t>
            </a:fld>
            <a:endParaRPr lang="en-US"/>
          </a:p>
        </p:txBody>
      </p:sp>
    </p:spTree>
    <p:extLst>
      <p:ext uri="{BB962C8B-B14F-4D97-AF65-F5344CB8AC3E}">
        <p14:creationId xmlns:p14="http://schemas.microsoft.com/office/powerpoint/2010/main" val="413080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94AE8B-5114-4332-AD64-40B0AAECE84F}" type="datetimeFigureOut">
              <a:rPr lang="en-US" smtClean="0"/>
              <a:t>25/05/2016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15539-B203-4B4D-BA53-8C0D2234DE32}" type="slidenum">
              <a:rPr lang="en-US" smtClean="0"/>
              <a:t>‹#›</a:t>
            </a:fld>
            <a:endParaRPr lang="en-US"/>
          </a:p>
        </p:txBody>
      </p:sp>
    </p:spTree>
    <p:extLst>
      <p:ext uri="{BB962C8B-B14F-4D97-AF65-F5344CB8AC3E}">
        <p14:creationId xmlns:p14="http://schemas.microsoft.com/office/powerpoint/2010/main" val="290261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94AE8B-5114-4332-AD64-40B0AAECE84F}" type="datetimeFigureOut">
              <a:rPr lang="en-US" smtClean="0"/>
              <a:t>25/05/2016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15539-B203-4B4D-BA53-8C0D2234DE32}" type="slidenum">
              <a:rPr lang="en-US" smtClean="0"/>
              <a:t>‹#›</a:t>
            </a:fld>
            <a:endParaRPr lang="en-US"/>
          </a:p>
        </p:txBody>
      </p:sp>
    </p:spTree>
    <p:extLst>
      <p:ext uri="{BB962C8B-B14F-4D97-AF65-F5344CB8AC3E}">
        <p14:creationId xmlns:p14="http://schemas.microsoft.com/office/powerpoint/2010/main" val="423567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94AE8B-5114-4332-AD64-40B0AAECE84F}" type="datetimeFigureOut">
              <a:rPr lang="en-US" smtClean="0"/>
              <a:t>25/05/2016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15539-B203-4B4D-BA53-8C0D2234DE32}" type="slidenum">
              <a:rPr lang="en-US" smtClean="0"/>
              <a:t>‹#›</a:t>
            </a:fld>
            <a:endParaRPr lang="en-US"/>
          </a:p>
        </p:txBody>
      </p:sp>
    </p:spTree>
    <p:extLst>
      <p:ext uri="{BB962C8B-B14F-4D97-AF65-F5344CB8AC3E}">
        <p14:creationId xmlns:p14="http://schemas.microsoft.com/office/powerpoint/2010/main" val="396383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4AE8B-5114-4332-AD64-40B0AAECE84F}" type="datetimeFigureOut">
              <a:rPr lang="en-US" smtClean="0"/>
              <a:t>25/05/2016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15539-B203-4B4D-BA53-8C0D2234DE32}" type="slidenum">
              <a:rPr lang="en-US" smtClean="0"/>
              <a:t>‹#›</a:t>
            </a:fld>
            <a:endParaRPr lang="en-US"/>
          </a:p>
        </p:txBody>
      </p:sp>
    </p:spTree>
    <p:extLst>
      <p:ext uri="{BB962C8B-B14F-4D97-AF65-F5344CB8AC3E}">
        <p14:creationId xmlns:p14="http://schemas.microsoft.com/office/powerpoint/2010/main" val="304674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4AE8B-5114-4332-AD64-40B0AAECE84F}" type="datetimeFigureOut">
              <a:rPr lang="en-US" smtClean="0"/>
              <a:t>25/05/2016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15539-B203-4B4D-BA53-8C0D2234DE32}" type="slidenum">
              <a:rPr lang="en-US" smtClean="0"/>
              <a:t>‹#›</a:t>
            </a:fld>
            <a:endParaRPr lang="en-US"/>
          </a:p>
        </p:txBody>
      </p:sp>
    </p:spTree>
    <p:extLst>
      <p:ext uri="{BB962C8B-B14F-4D97-AF65-F5344CB8AC3E}">
        <p14:creationId xmlns:p14="http://schemas.microsoft.com/office/powerpoint/2010/main" val="254244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4AE8B-5114-4332-AD64-40B0AAECE84F}" type="datetimeFigureOut">
              <a:rPr lang="en-US" smtClean="0"/>
              <a:t>25/05/2016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15539-B203-4B4D-BA53-8C0D2234DE32}" type="slidenum">
              <a:rPr lang="en-US" smtClean="0"/>
              <a:t>‹#›</a:t>
            </a:fld>
            <a:endParaRPr lang="en-US"/>
          </a:p>
        </p:txBody>
      </p:sp>
    </p:spTree>
    <p:extLst>
      <p:ext uri="{BB962C8B-B14F-4D97-AF65-F5344CB8AC3E}">
        <p14:creationId xmlns:p14="http://schemas.microsoft.com/office/powerpoint/2010/main" val="27776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4AE8B-5114-4332-AD64-40B0AAECE84F}" type="datetimeFigureOut">
              <a:rPr lang="en-US" smtClean="0"/>
              <a:t>25/05/2016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15539-B203-4B4D-BA53-8C0D2234DE32}" type="slidenum">
              <a:rPr lang="en-US" smtClean="0"/>
              <a:t>‹#›</a:t>
            </a:fld>
            <a:endParaRPr lang="en-US"/>
          </a:p>
        </p:txBody>
      </p:sp>
    </p:spTree>
    <p:extLst>
      <p:ext uri="{BB962C8B-B14F-4D97-AF65-F5344CB8AC3E}">
        <p14:creationId xmlns:p14="http://schemas.microsoft.com/office/powerpoint/2010/main" val="4188829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myunea.org/"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
            <a:ext cx="6264000" cy="468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4"/>
          <p:cNvSpPr txBox="1">
            <a:spLocks/>
          </p:cNvSpPr>
          <p:nvPr/>
        </p:nvSpPr>
        <p:spPr>
          <a:xfrm>
            <a:off x="0" y="4343400"/>
            <a:ext cx="9143996" cy="25146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smtClean="0">
                <a:solidFill>
                  <a:schemeClr val="tx2"/>
                </a:solidFill>
              </a:rPr>
              <a:t/>
            </a:r>
            <a:br>
              <a:rPr lang="en-US" sz="2700" b="1" dirty="0" smtClean="0">
                <a:solidFill>
                  <a:schemeClr val="tx2"/>
                </a:solidFill>
              </a:rPr>
            </a:br>
            <a:r>
              <a:rPr lang="en-US" sz="2700" b="1" dirty="0" smtClean="0">
                <a:solidFill>
                  <a:schemeClr val="tx2"/>
                </a:solidFill>
              </a:rPr>
              <a:t/>
            </a:r>
            <a:br>
              <a:rPr lang="en-US" sz="2700" b="1" dirty="0" smtClean="0">
                <a:solidFill>
                  <a:schemeClr val="tx2"/>
                </a:solidFill>
              </a:rPr>
            </a:br>
            <a:r>
              <a:rPr lang="en-US" sz="2800" b="1" dirty="0">
                <a:solidFill>
                  <a:schemeClr val="tx2"/>
                </a:solidFill>
              </a:rPr>
              <a:t>Second Session of the UNEA – main elements and results so far</a:t>
            </a:r>
            <a:br>
              <a:rPr lang="en-US" sz="2800" b="1" dirty="0">
                <a:solidFill>
                  <a:schemeClr val="tx2"/>
                </a:solidFill>
              </a:rPr>
            </a:br>
            <a:r>
              <a:rPr lang="en-US" sz="2800" b="1" dirty="0">
                <a:solidFill>
                  <a:schemeClr val="tx2"/>
                </a:solidFill>
              </a:rPr>
              <a:t/>
            </a:r>
            <a:br>
              <a:rPr lang="en-US" sz="2800" b="1" dirty="0">
                <a:solidFill>
                  <a:schemeClr val="tx2"/>
                </a:solidFill>
              </a:rPr>
            </a:br>
            <a:r>
              <a:rPr lang="en-US" sz="2200" b="1" dirty="0">
                <a:solidFill>
                  <a:schemeClr val="tx2"/>
                </a:solidFill>
              </a:rPr>
              <a:t>Natalia </a:t>
            </a:r>
            <a:r>
              <a:rPr lang="en-US" sz="2200" b="1" dirty="0" err="1">
                <a:solidFill>
                  <a:schemeClr val="tx2"/>
                </a:solidFill>
              </a:rPr>
              <a:t>Alexeeva</a:t>
            </a:r>
            <a:r>
              <a:rPr lang="en-US" sz="2200" b="1" dirty="0">
                <a:solidFill>
                  <a:schemeClr val="tx2"/>
                </a:solidFill>
              </a:rPr>
              <a:t/>
            </a:r>
            <a:br>
              <a:rPr lang="en-US" sz="2200" b="1" dirty="0">
                <a:solidFill>
                  <a:schemeClr val="tx2"/>
                </a:solidFill>
              </a:rPr>
            </a:br>
            <a:r>
              <a:rPr lang="en-US" sz="2200" b="1" dirty="0">
                <a:solidFill>
                  <a:schemeClr val="tx2"/>
                </a:solidFill>
              </a:rPr>
              <a:t>Head of SRO for Central Asia,</a:t>
            </a:r>
            <a:br>
              <a:rPr lang="en-US" sz="2200" b="1" dirty="0">
                <a:solidFill>
                  <a:schemeClr val="tx2"/>
                </a:solidFill>
              </a:rPr>
            </a:br>
            <a:r>
              <a:rPr lang="en-US" sz="2200" b="1" dirty="0">
                <a:solidFill>
                  <a:schemeClr val="tx2"/>
                </a:solidFill>
              </a:rPr>
              <a:t>26 May 2016</a:t>
            </a:r>
            <a:r>
              <a:rPr lang="en-US" sz="2200" b="1" dirty="0"/>
              <a:t/>
            </a:r>
            <a:br>
              <a:rPr lang="en-US" sz="2200" b="1" dirty="0"/>
            </a:br>
            <a:r>
              <a:rPr lang="en-US" sz="2200" dirty="0" smtClean="0"/>
              <a:t> </a:t>
            </a:r>
            <a:r>
              <a:rPr lang="en-US" sz="2700" dirty="0" smtClean="0"/>
              <a:t/>
            </a:r>
            <a:br>
              <a:rPr lang="en-US" sz="2700" dirty="0" smtClean="0"/>
            </a:br>
            <a:endParaRPr lang="en-US" sz="2700" dirty="0"/>
          </a:p>
        </p:txBody>
      </p:sp>
    </p:spTree>
    <p:extLst>
      <p:ext uri="{BB962C8B-B14F-4D97-AF65-F5344CB8AC3E}">
        <p14:creationId xmlns:p14="http://schemas.microsoft.com/office/powerpoint/2010/main" val="18590849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1"/>
            <a:ext cx="9144000" cy="213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33800" y="152162"/>
            <a:ext cx="5410200" cy="1600438"/>
          </a:xfrm>
          <a:prstGeom prst="rect">
            <a:avLst/>
          </a:prstGeom>
        </p:spPr>
        <p:txBody>
          <a:bodyPr wrap="square">
            <a:spAutoFit/>
          </a:bodyPr>
          <a:lstStyle/>
          <a:p>
            <a:pPr algn="ctr"/>
            <a:r>
              <a:rPr lang="en-US" sz="2200" b="1" dirty="0">
                <a:solidFill>
                  <a:srgbClr val="00B0F0"/>
                </a:solidFill>
              </a:rPr>
              <a:t>Delivering on the environmental dimension </a:t>
            </a:r>
            <a:endParaRPr lang="en-US" sz="2200" b="1" dirty="0" smtClean="0">
              <a:solidFill>
                <a:srgbClr val="00B0F0"/>
              </a:solidFill>
            </a:endParaRPr>
          </a:p>
          <a:p>
            <a:pPr algn="ctr"/>
            <a:r>
              <a:rPr lang="en-US" sz="2200" b="1" dirty="0" smtClean="0">
                <a:solidFill>
                  <a:srgbClr val="00B0F0"/>
                </a:solidFill>
              </a:rPr>
              <a:t>of </a:t>
            </a:r>
            <a:r>
              <a:rPr lang="en-US" sz="2200" b="1" dirty="0">
                <a:solidFill>
                  <a:srgbClr val="00B0F0"/>
                </a:solidFill>
              </a:rPr>
              <a:t>the 2030 Agenda </a:t>
            </a:r>
            <a:r>
              <a:rPr lang="en-US" sz="2200" b="1" dirty="0" smtClean="0">
                <a:solidFill>
                  <a:srgbClr val="00B0F0"/>
                </a:solidFill>
              </a:rPr>
              <a:t/>
            </a:r>
            <a:br>
              <a:rPr lang="en-US" sz="2200" b="1" dirty="0" smtClean="0">
                <a:solidFill>
                  <a:srgbClr val="00B0F0"/>
                </a:solidFill>
              </a:rPr>
            </a:br>
            <a:r>
              <a:rPr lang="en-US" sz="2200" b="1" dirty="0" smtClean="0">
                <a:solidFill>
                  <a:srgbClr val="00B0F0"/>
                </a:solidFill>
              </a:rPr>
              <a:t>for </a:t>
            </a:r>
            <a:r>
              <a:rPr lang="en-US" sz="2200" b="1" dirty="0">
                <a:solidFill>
                  <a:srgbClr val="00B0F0"/>
                </a:solidFill>
              </a:rPr>
              <a:t>Sustainable </a:t>
            </a:r>
            <a:r>
              <a:rPr lang="en-US" sz="2200" b="1" dirty="0" smtClean="0">
                <a:solidFill>
                  <a:srgbClr val="00B0F0"/>
                </a:solidFill>
              </a:rPr>
              <a:t>Development</a:t>
            </a:r>
            <a:r>
              <a:rPr lang="en-US" sz="1000" b="1" dirty="0" smtClean="0">
                <a:solidFill>
                  <a:srgbClr val="00B0F0"/>
                </a:solidFill>
              </a:rPr>
              <a:t/>
            </a:r>
            <a:br>
              <a:rPr lang="en-US" sz="1000" b="1" dirty="0" smtClean="0">
                <a:solidFill>
                  <a:srgbClr val="00B0F0"/>
                </a:solidFill>
              </a:rPr>
            </a:br>
            <a:r>
              <a:rPr lang="en-US" sz="1000" b="1" dirty="0" smtClean="0">
                <a:solidFill>
                  <a:srgbClr val="00B0F0"/>
                </a:solidFill>
              </a:rPr>
              <a:t/>
            </a:r>
            <a:br>
              <a:rPr lang="en-US" sz="1000" b="1" dirty="0" smtClean="0">
                <a:solidFill>
                  <a:srgbClr val="00B0F0"/>
                </a:solidFill>
              </a:rPr>
            </a:br>
            <a:r>
              <a:rPr lang="en-US" sz="2200" b="1" dirty="0" smtClean="0">
                <a:solidFill>
                  <a:srgbClr val="00B0F0"/>
                </a:solidFill>
              </a:rPr>
              <a:t>23-27 May 2016</a:t>
            </a:r>
            <a:endParaRPr lang="en-GB" sz="2200" b="1" dirty="0">
              <a:solidFill>
                <a:srgbClr val="00B0F0"/>
              </a:solidFill>
            </a:endParaRPr>
          </a:p>
        </p:txBody>
      </p:sp>
      <p:sp>
        <p:nvSpPr>
          <p:cNvPr id="6" name="Rectangle 5"/>
          <p:cNvSpPr/>
          <p:nvPr/>
        </p:nvSpPr>
        <p:spPr>
          <a:xfrm>
            <a:off x="342898" y="2286000"/>
            <a:ext cx="8458200" cy="4124206"/>
          </a:xfrm>
          <a:prstGeom prst="rect">
            <a:avLst/>
          </a:prstGeom>
        </p:spPr>
        <p:txBody>
          <a:bodyPr wrap="square">
            <a:spAutoFit/>
          </a:bodyPr>
          <a:lstStyle/>
          <a:p>
            <a:r>
              <a:rPr lang="en-US" sz="2800" b="1" dirty="0">
                <a:solidFill>
                  <a:srgbClr val="00B0F0"/>
                </a:solidFill>
              </a:rPr>
              <a:t>UNEA-2 will be enriched by </a:t>
            </a:r>
            <a:r>
              <a:rPr lang="en-US" sz="2800" b="1" dirty="0" smtClean="0">
                <a:solidFill>
                  <a:srgbClr val="00B0F0"/>
                </a:solidFill>
              </a:rPr>
              <a:t>:</a:t>
            </a:r>
          </a:p>
          <a:p>
            <a:endParaRPr lang="en-US" sz="1000" dirty="0" smtClean="0"/>
          </a:p>
          <a:p>
            <a:pPr marL="285750" indent="-285750">
              <a:buFont typeface="Arial" panose="020B0604020202020204" pitchFamily="34" charset="0"/>
              <a:buChar char="•"/>
            </a:pPr>
            <a:r>
              <a:rPr lang="en-US" sz="4800" dirty="0" smtClean="0"/>
              <a:t>2 Symposia </a:t>
            </a:r>
            <a:r>
              <a:rPr lang="en-US" sz="2400" dirty="0" smtClean="0"/>
              <a:t>(</a:t>
            </a:r>
            <a:r>
              <a:rPr lang="en-US" sz="2400" dirty="0" smtClean="0"/>
              <a:t>25 May): </a:t>
            </a:r>
          </a:p>
          <a:p>
            <a:endParaRPr lang="en-GB" dirty="0"/>
          </a:p>
          <a:p>
            <a:pPr marL="800100" lvl="1" indent="-342900">
              <a:buFont typeface="Wingdings" panose="05000000000000000000" pitchFamily="2" charset="2"/>
              <a:buChar char="ü"/>
            </a:pPr>
            <a:r>
              <a:rPr lang="en-GB" sz="2400" b="1" dirty="0" smtClean="0">
                <a:solidFill>
                  <a:srgbClr val="00B0F0"/>
                </a:solidFill>
              </a:rPr>
              <a:t>Mobilizing Resources </a:t>
            </a:r>
            <a:r>
              <a:rPr lang="en-GB" sz="2400" b="1" dirty="0">
                <a:solidFill>
                  <a:srgbClr val="00B0F0"/>
                </a:solidFill>
              </a:rPr>
              <a:t>for Sustainable </a:t>
            </a:r>
            <a:r>
              <a:rPr lang="en-GB" sz="2400" b="1" dirty="0" smtClean="0">
                <a:solidFill>
                  <a:srgbClr val="00B0F0"/>
                </a:solidFill>
              </a:rPr>
              <a:t>Investments”, and</a:t>
            </a:r>
            <a:r>
              <a:rPr lang="en-GB" sz="1200" b="1" dirty="0" smtClean="0">
                <a:solidFill>
                  <a:srgbClr val="00B0F0"/>
                </a:solidFill>
              </a:rPr>
              <a:t/>
            </a:r>
            <a:br>
              <a:rPr lang="en-GB" sz="1200" b="1" dirty="0" smtClean="0">
                <a:solidFill>
                  <a:srgbClr val="00B0F0"/>
                </a:solidFill>
              </a:rPr>
            </a:br>
            <a:endParaRPr lang="en-GB" sz="1200" b="1" dirty="0">
              <a:solidFill>
                <a:srgbClr val="00B0F0"/>
              </a:solidFill>
            </a:endParaRPr>
          </a:p>
          <a:p>
            <a:pPr marL="800100" lvl="1" indent="-342900">
              <a:buFont typeface="Wingdings" panose="05000000000000000000" pitchFamily="2" charset="2"/>
              <a:buChar char="ü"/>
            </a:pPr>
            <a:r>
              <a:rPr lang="en-GB" sz="2400" b="1" dirty="0">
                <a:solidFill>
                  <a:srgbClr val="00B0F0"/>
                </a:solidFill>
              </a:rPr>
              <a:t>“Displacement, Environment and Root Causes</a:t>
            </a:r>
            <a:r>
              <a:rPr lang="en-GB" sz="2400" b="1" dirty="0" smtClean="0">
                <a:solidFill>
                  <a:srgbClr val="00B0F0"/>
                </a:solidFill>
              </a:rPr>
              <a:t>”</a:t>
            </a:r>
            <a:endParaRPr lang="en-GB" sz="2400" b="1" dirty="0">
              <a:solidFill>
                <a:srgbClr val="00B0F0"/>
              </a:solidFill>
            </a:endParaRPr>
          </a:p>
          <a:p>
            <a:endParaRPr lang="en-GB" dirty="0"/>
          </a:p>
          <a:p>
            <a:r>
              <a:rPr lang="en-US" sz="2000" dirty="0" smtClean="0"/>
              <a:t/>
            </a:r>
            <a:br>
              <a:rPr lang="en-US" sz="2000" dirty="0" smtClean="0"/>
            </a:br>
            <a:r>
              <a:rPr lang="en-US" sz="2000" dirty="0" smtClean="0"/>
              <a:t>This </a:t>
            </a:r>
            <a:r>
              <a:rPr lang="en-US" sz="2000" dirty="0" smtClean="0"/>
              <a:t>is followed </a:t>
            </a:r>
            <a:r>
              <a:rPr lang="en-US" sz="2000" dirty="0"/>
              <a:t>by </a:t>
            </a:r>
            <a:r>
              <a:rPr lang="en-US" sz="2000" b="1" dirty="0">
                <a:solidFill>
                  <a:srgbClr val="00B0F0"/>
                </a:solidFill>
              </a:rPr>
              <a:t>a ministerial luncheon </a:t>
            </a:r>
            <a:r>
              <a:rPr lang="en-US" sz="2000" dirty="0" smtClean="0"/>
              <a:t> (</a:t>
            </a:r>
            <a:r>
              <a:rPr lang="en-US" sz="2000" b="1" dirty="0" smtClean="0"/>
              <a:t>26 May</a:t>
            </a:r>
            <a:r>
              <a:rPr lang="en-US" sz="2000" dirty="0" smtClean="0"/>
              <a:t>)  </a:t>
            </a:r>
            <a:r>
              <a:rPr lang="en-US" sz="2000" dirty="0"/>
              <a:t>entitled </a:t>
            </a:r>
            <a:r>
              <a:rPr lang="en-US" sz="2000" dirty="0">
                <a:solidFill>
                  <a:srgbClr val="00B0F0"/>
                </a:solidFill>
              </a:rPr>
              <a:t>“</a:t>
            </a:r>
            <a:r>
              <a:rPr lang="en-US" sz="2000" b="1" dirty="0">
                <a:solidFill>
                  <a:srgbClr val="00B0F0"/>
                </a:solidFill>
              </a:rPr>
              <a:t>Mobilizing </a:t>
            </a:r>
            <a:r>
              <a:rPr lang="en-US" sz="2000" b="1" dirty="0" smtClean="0">
                <a:solidFill>
                  <a:srgbClr val="00B0F0"/>
                </a:solidFill>
              </a:rPr>
              <a:t>Resources </a:t>
            </a:r>
            <a:r>
              <a:rPr lang="en-US" sz="2000" b="1" dirty="0">
                <a:solidFill>
                  <a:srgbClr val="00B0F0"/>
                </a:solidFill>
              </a:rPr>
              <a:t>for Sustainable </a:t>
            </a:r>
            <a:r>
              <a:rPr lang="en-US" sz="2000" b="1" dirty="0" smtClean="0">
                <a:solidFill>
                  <a:srgbClr val="00B0F0"/>
                </a:solidFill>
              </a:rPr>
              <a:t>Investments” </a:t>
            </a:r>
            <a:r>
              <a:rPr lang="en-US" sz="2000" dirty="0"/>
              <a:t>to allow Ministers and other high-level participants </a:t>
            </a:r>
            <a:r>
              <a:rPr lang="en-US" sz="2000" b="1" dirty="0">
                <a:solidFill>
                  <a:srgbClr val="00B0F0"/>
                </a:solidFill>
              </a:rPr>
              <a:t>to have a dialogue on the key findings</a:t>
            </a:r>
            <a:r>
              <a:rPr lang="en-US" sz="2000" dirty="0"/>
              <a:t> of the symposia. </a:t>
            </a:r>
          </a:p>
        </p:txBody>
      </p:sp>
    </p:spTree>
    <p:extLst>
      <p:ext uri="{BB962C8B-B14F-4D97-AF65-F5344CB8AC3E}">
        <p14:creationId xmlns:p14="http://schemas.microsoft.com/office/powerpoint/2010/main" val="32951382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1"/>
            <a:ext cx="9144000" cy="213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33800" y="152162"/>
            <a:ext cx="5410200" cy="1600438"/>
          </a:xfrm>
          <a:prstGeom prst="rect">
            <a:avLst/>
          </a:prstGeom>
        </p:spPr>
        <p:txBody>
          <a:bodyPr wrap="square">
            <a:spAutoFit/>
          </a:bodyPr>
          <a:lstStyle/>
          <a:p>
            <a:pPr algn="ctr"/>
            <a:r>
              <a:rPr lang="en-US" sz="2200" b="1" dirty="0">
                <a:solidFill>
                  <a:srgbClr val="00B0F0"/>
                </a:solidFill>
              </a:rPr>
              <a:t>Delivering on the environmental dimension </a:t>
            </a:r>
            <a:endParaRPr lang="en-US" sz="2200" b="1" dirty="0" smtClean="0">
              <a:solidFill>
                <a:srgbClr val="00B0F0"/>
              </a:solidFill>
            </a:endParaRPr>
          </a:p>
          <a:p>
            <a:pPr algn="ctr"/>
            <a:r>
              <a:rPr lang="en-US" sz="2200" b="1" dirty="0" smtClean="0">
                <a:solidFill>
                  <a:srgbClr val="00B0F0"/>
                </a:solidFill>
              </a:rPr>
              <a:t>of </a:t>
            </a:r>
            <a:r>
              <a:rPr lang="en-US" sz="2200" b="1" dirty="0">
                <a:solidFill>
                  <a:srgbClr val="00B0F0"/>
                </a:solidFill>
              </a:rPr>
              <a:t>the 2030 Agenda </a:t>
            </a:r>
            <a:r>
              <a:rPr lang="en-US" sz="2200" b="1" dirty="0" smtClean="0">
                <a:solidFill>
                  <a:srgbClr val="00B0F0"/>
                </a:solidFill>
              </a:rPr>
              <a:t/>
            </a:r>
            <a:br>
              <a:rPr lang="en-US" sz="2200" b="1" dirty="0" smtClean="0">
                <a:solidFill>
                  <a:srgbClr val="00B0F0"/>
                </a:solidFill>
              </a:rPr>
            </a:br>
            <a:r>
              <a:rPr lang="en-US" sz="2200" b="1" dirty="0" smtClean="0">
                <a:solidFill>
                  <a:srgbClr val="00B0F0"/>
                </a:solidFill>
              </a:rPr>
              <a:t>for </a:t>
            </a:r>
            <a:r>
              <a:rPr lang="en-US" sz="2200" b="1" dirty="0">
                <a:solidFill>
                  <a:srgbClr val="00B0F0"/>
                </a:solidFill>
              </a:rPr>
              <a:t>Sustainable </a:t>
            </a:r>
            <a:r>
              <a:rPr lang="en-US" sz="2200" b="1" dirty="0" smtClean="0">
                <a:solidFill>
                  <a:srgbClr val="00B0F0"/>
                </a:solidFill>
              </a:rPr>
              <a:t>Development</a:t>
            </a:r>
            <a:r>
              <a:rPr lang="en-US" sz="1000" b="1" dirty="0" smtClean="0">
                <a:solidFill>
                  <a:srgbClr val="00B0F0"/>
                </a:solidFill>
              </a:rPr>
              <a:t/>
            </a:r>
            <a:br>
              <a:rPr lang="en-US" sz="1000" b="1" dirty="0" smtClean="0">
                <a:solidFill>
                  <a:srgbClr val="00B0F0"/>
                </a:solidFill>
              </a:rPr>
            </a:br>
            <a:r>
              <a:rPr lang="en-US" sz="1000" b="1" dirty="0" smtClean="0">
                <a:solidFill>
                  <a:srgbClr val="00B0F0"/>
                </a:solidFill>
              </a:rPr>
              <a:t/>
            </a:r>
            <a:br>
              <a:rPr lang="en-US" sz="1000" b="1" dirty="0" smtClean="0">
                <a:solidFill>
                  <a:srgbClr val="00B0F0"/>
                </a:solidFill>
              </a:rPr>
            </a:br>
            <a:r>
              <a:rPr lang="en-US" sz="2200" b="1" dirty="0" smtClean="0">
                <a:solidFill>
                  <a:srgbClr val="00B0F0"/>
                </a:solidFill>
              </a:rPr>
              <a:t>23-27 May 2016</a:t>
            </a:r>
            <a:endParaRPr lang="en-GB" sz="2200" b="1" dirty="0">
              <a:solidFill>
                <a:srgbClr val="00B0F0"/>
              </a:solidFill>
            </a:endParaRPr>
          </a:p>
        </p:txBody>
      </p:sp>
      <p:sp>
        <p:nvSpPr>
          <p:cNvPr id="6" name="Rectangle 5"/>
          <p:cNvSpPr/>
          <p:nvPr/>
        </p:nvSpPr>
        <p:spPr>
          <a:xfrm>
            <a:off x="342898" y="2133600"/>
            <a:ext cx="8458200" cy="4308872"/>
          </a:xfrm>
          <a:prstGeom prst="rect">
            <a:avLst/>
          </a:prstGeom>
        </p:spPr>
        <p:txBody>
          <a:bodyPr wrap="square">
            <a:spAutoFit/>
          </a:bodyPr>
          <a:lstStyle/>
          <a:p>
            <a:r>
              <a:rPr lang="en-US" sz="2800" b="1" dirty="0">
                <a:solidFill>
                  <a:srgbClr val="00B0F0"/>
                </a:solidFill>
              </a:rPr>
              <a:t>UNEA-2 will be enriched by </a:t>
            </a:r>
            <a:r>
              <a:rPr lang="en-US" sz="2800" b="1" dirty="0" smtClean="0">
                <a:solidFill>
                  <a:srgbClr val="00B0F0"/>
                </a:solidFill>
              </a:rPr>
              <a:t>:</a:t>
            </a:r>
          </a:p>
          <a:p>
            <a:pPr marL="285750" indent="-285750">
              <a:buFont typeface="Arial" panose="020B0604020202020204" pitchFamily="34" charset="0"/>
              <a:buChar char="•"/>
            </a:pPr>
            <a:r>
              <a:rPr lang="en-US" sz="2000" b="1" dirty="0"/>
              <a:t>Science-Policy Conference</a:t>
            </a:r>
          </a:p>
          <a:p>
            <a:pPr marL="285750" indent="-285750">
              <a:buFont typeface="Arial" panose="020B0604020202020204" pitchFamily="34" charset="0"/>
              <a:buChar char="•"/>
            </a:pPr>
            <a:r>
              <a:rPr lang="en-US" sz="2000" b="1" dirty="0" smtClean="0"/>
              <a:t>Global </a:t>
            </a:r>
            <a:r>
              <a:rPr lang="en-US" sz="2000" b="1" dirty="0"/>
              <a:t>Major Groups and Stakeholders Forum </a:t>
            </a:r>
            <a:endParaRPr lang="en-US" sz="2000" b="1" dirty="0">
              <a:solidFill>
                <a:srgbClr val="00B0F0"/>
              </a:solidFill>
            </a:endParaRPr>
          </a:p>
          <a:p>
            <a:pPr marL="285750" indent="-285750">
              <a:buFont typeface="Arial" panose="020B0604020202020204" pitchFamily="34" charset="0"/>
              <a:buChar char="•"/>
            </a:pPr>
            <a:r>
              <a:rPr lang="en-US" sz="2000" b="1" dirty="0"/>
              <a:t>Celebration of the International Day of Biodiversity</a:t>
            </a:r>
          </a:p>
          <a:p>
            <a:pPr marL="285750" indent="-285750">
              <a:buFont typeface="Arial" panose="020B0604020202020204" pitchFamily="34" charset="0"/>
              <a:buChar char="•"/>
            </a:pPr>
            <a:r>
              <a:rPr lang="en-US" sz="2000" b="1" dirty="0" smtClean="0"/>
              <a:t>Sustainable </a:t>
            </a:r>
            <a:r>
              <a:rPr lang="en-US" sz="2000" b="1" dirty="0"/>
              <a:t>Innovation Expo (SIE2016) </a:t>
            </a:r>
            <a:endParaRPr lang="en-US" sz="2000" b="1" dirty="0" smtClean="0"/>
          </a:p>
          <a:p>
            <a:pPr marL="742950" lvl="1" indent="-285750">
              <a:buFont typeface="Arial" panose="020B0604020202020204" pitchFamily="34" charset="0"/>
              <a:buChar char="•"/>
            </a:pPr>
            <a:r>
              <a:rPr lang="en-GB" sz="1400" b="1" dirty="0"/>
              <a:t>Air quality </a:t>
            </a:r>
            <a:endParaRPr lang="en-GB" sz="1400" b="1" dirty="0" smtClean="0"/>
          </a:p>
          <a:p>
            <a:pPr marL="742950" lvl="1" indent="-285750">
              <a:buFont typeface="Arial" panose="020B0604020202020204" pitchFamily="34" charset="0"/>
              <a:buChar char="•"/>
            </a:pPr>
            <a:r>
              <a:rPr lang="en-GB" sz="1400" b="1" dirty="0" smtClean="0"/>
              <a:t>Blue </a:t>
            </a:r>
            <a:r>
              <a:rPr lang="en-GB" sz="1400" b="1" dirty="0"/>
              <a:t>economy </a:t>
            </a:r>
            <a:endParaRPr lang="en-GB" sz="1400" b="1" dirty="0" smtClean="0"/>
          </a:p>
          <a:p>
            <a:pPr marL="742950" lvl="1" indent="-285750">
              <a:buFont typeface="Arial" panose="020B0604020202020204" pitchFamily="34" charset="0"/>
              <a:buChar char="•"/>
            </a:pPr>
            <a:r>
              <a:rPr lang="en-GB" sz="1400" b="1" dirty="0" smtClean="0"/>
              <a:t>Energy</a:t>
            </a:r>
          </a:p>
          <a:p>
            <a:pPr marL="742950" lvl="1" indent="-285750">
              <a:buFont typeface="Arial" panose="020B0604020202020204" pitchFamily="34" charset="0"/>
              <a:buChar char="•"/>
            </a:pPr>
            <a:r>
              <a:rPr lang="en-GB" sz="1400" b="1" dirty="0" smtClean="0"/>
              <a:t>Gender</a:t>
            </a:r>
          </a:p>
          <a:p>
            <a:pPr marL="742950" lvl="1" indent="-285750">
              <a:buFont typeface="Arial" panose="020B0604020202020204" pitchFamily="34" charset="0"/>
              <a:buChar char="•"/>
            </a:pPr>
            <a:r>
              <a:rPr lang="en-GB" sz="1400" b="1" dirty="0" smtClean="0"/>
              <a:t>Information</a:t>
            </a:r>
          </a:p>
          <a:p>
            <a:pPr marL="742950" lvl="1" indent="-285750">
              <a:buFont typeface="Arial" panose="020B0604020202020204" pitchFamily="34" charset="0"/>
              <a:buChar char="•"/>
            </a:pPr>
            <a:r>
              <a:rPr lang="en-US" sz="1400" b="1" dirty="0" smtClean="0"/>
              <a:t>Looking </a:t>
            </a:r>
            <a:r>
              <a:rPr lang="en-US" sz="1400" b="1" dirty="0"/>
              <a:t>to 2030: Building coalitions of Global </a:t>
            </a:r>
            <a:r>
              <a:rPr lang="en-US" sz="1400" b="1" dirty="0" smtClean="0"/>
              <a:t>Commons</a:t>
            </a:r>
          </a:p>
          <a:p>
            <a:pPr marL="742950" lvl="1" indent="-285750">
              <a:buFont typeface="Arial" panose="020B0604020202020204" pitchFamily="34" charset="0"/>
              <a:buChar char="•"/>
            </a:pPr>
            <a:r>
              <a:rPr lang="en-GB" sz="1400" b="1" dirty="0" smtClean="0"/>
              <a:t>South-South Cooperation</a:t>
            </a:r>
          </a:p>
          <a:p>
            <a:pPr marL="742950" lvl="1" indent="-285750">
              <a:buFont typeface="Arial" panose="020B0604020202020204" pitchFamily="34" charset="0"/>
              <a:buChar char="•"/>
            </a:pPr>
            <a:r>
              <a:rPr lang="en-GB" sz="1400" b="1" dirty="0" smtClean="0"/>
              <a:t>Urbanization</a:t>
            </a:r>
          </a:p>
          <a:p>
            <a:pPr marL="742950" lvl="1" indent="-285750">
              <a:buFont typeface="Arial" panose="020B0604020202020204" pitchFamily="34" charset="0"/>
              <a:buChar char="•"/>
            </a:pPr>
            <a:r>
              <a:rPr lang="en-GB" sz="1400" b="1" dirty="0" smtClean="0"/>
              <a:t>Waste</a:t>
            </a:r>
          </a:p>
          <a:p>
            <a:pPr marL="285750" indent="-285750">
              <a:buFont typeface="Arial" panose="020B0604020202020204" pitchFamily="34" charset="0"/>
              <a:buChar char="•"/>
            </a:pPr>
            <a:r>
              <a:rPr lang="en-GB" sz="2000" b="1" dirty="0" smtClean="0"/>
              <a:t>26 </a:t>
            </a:r>
            <a:r>
              <a:rPr lang="en-GB" sz="2000" b="1" dirty="0"/>
              <a:t>side events</a:t>
            </a:r>
          </a:p>
          <a:p>
            <a:pPr marL="285750" indent="-285750">
              <a:buFont typeface="Arial" panose="020B0604020202020204" pitchFamily="34" charset="0"/>
              <a:buChar char="•"/>
            </a:pPr>
            <a:r>
              <a:rPr lang="en-GB" sz="2000" b="1" dirty="0" smtClean="0"/>
              <a:t>27 Green Room side events</a:t>
            </a:r>
          </a:p>
        </p:txBody>
      </p:sp>
    </p:spTree>
    <p:extLst>
      <p:ext uri="{BB962C8B-B14F-4D97-AF65-F5344CB8AC3E}">
        <p14:creationId xmlns:p14="http://schemas.microsoft.com/office/powerpoint/2010/main" val="14250957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7203"/>
            <a:ext cx="3705052" cy="830997"/>
          </a:xfrm>
          <a:prstGeom prst="rect">
            <a:avLst/>
          </a:prstGeom>
        </p:spPr>
        <p:txBody>
          <a:bodyPr wrap="none">
            <a:spAutoFit/>
          </a:bodyPr>
          <a:lstStyle/>
          <a:p>
            <a:pPr algn="r"/>
            <a:r>
              <a:rPr lang="en-US" sz="2400" b="1" dirty="0" smtClean="0">
                <a:solidFill>
                  <a:schemeClr val="bg1"/>
                </a:solidFill>
              </a:rPr>
              <a:t>Proposed UNEA2 Structure</a:t>
            </a:r>
          </a:p>
          <a:p>
            <a:pPr algn="r"/>
            <a:r>
              <a:rPr lang="en-US" sz="2400" b="1" dirty="0" smtClean="0">
                <a:solidFill>
                  <a:schemeClr val="bg1"/>
                </a:solidFill>
              </a:rPr>
              <a:t>23-27 May 2016</a:t>
            </a:r>
            <a:endParaRPr lang="en-GB" sz="2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4608000" cy="602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4800"/>
            <a:ext cx="4572000" cy="564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150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7203"/>
            <a:ext cx="3705052" cy="830997"/>
          </a:xfrm>
          <a:prstGeom prst="rect">
            <a:avLst/>
          </a:prstGeom>
        </p:spPr>
        <p:txBody>
          <a:bodyPr wrap="none">
            <a:spAutoFit/>
          </a:bodyPr>
          <a:lstStyle/>
          <a:p>
            <a:pPr algn="r"/>
            <a:r>
              <a:rPr lang="en-US" sz="2400" b="1" dirty="0" smtClean="0">
                <a:solidFill>
                  <a:schemeClr val="bg1"/>
                </a:solidFill>
              </a:rPr>
              <a:t>Proposed UNEA2 Structure</a:t>
            </a:r>
          </a:p>
          <a:p>
            <a:pPr algn="r"/>
            <a:r>
              <a:rPr lang="en-US" sz="2400" b="1" dirty="0" smtClean="0">
                <a:solidFill>
                  <a:schemeClr val="bg1"/>
                </a:solidFill>
              </a:rPr>
              <a:t>23-27 May 2016</a:t>
            </a:r>
            <a:endParaRPr lang="en-GB" sz="2400"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700"/>
            <a:ext cx="4501578" cy="545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146" y="422700"/>
            <a:ext cx="4499654" cy="516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391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7203"/>
            <a:ext cx="3705052" cy="830997"/>
          </a:xfrm>
          <a:prstGeom prst="rect">
            <a:avLst/>
          </a:prstGeom>
        </p:spPr>
        <p:txBody>
          <a:bodyPr wrap="none">
            <a:spAutoFit/>
          </a:bodyPr>
          <a:lstStyle/>
          <a:p>
            <a:pPr algn="r"/>
            <a:r>
              <a:rPr lang="en-US" sz="2400" b="1" dirty="0" smtClean="0">
                <a:solidFill>
                  <a:schemeClr val="bg1"/>
                </a:solidFill>
              </a:rPr>
              <a:t>Proposed UNEA2 Structure</a:t>
            </a:r>
          </a:p>
          <a:p>
            <a:pPr algn="r"/>
            <a:r>
              <a:rPr lang="en-US" sz="2400" b="1" dirty="0" smtClean="0">
                <a:solidFill>
                  <a:schemeClr val="bg1"/>
                </a:solidFill>
              </a:rPr>
              <a:t>23-27 May 2016</a:t>
            </a:r>
            <a:endParaRPr lang="en-GB" sz="2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8000" cy="16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81000" y="2451080"/>
            <a:ext cx="8305800" cy="4247317"/>
          </a:xfrm>
          <a:prstGeom prst="rect">
            <a:avLst/>
          </a:prstGeom>
        </p:spPr>
        <p:txBody>
          <a:bodyPr wrap="square">
            <a:spAutoFit/>
          </a:bodyPr>
          <a:lstStyle/>
          <a:p>
            <a:pPr marL="285750" indent="-285750">
              <a:buFont typeface="Wingdings" panose="05000000000000000000" pitchFamily="2" charset="2"/>
              <a:buChar char="Ø"/>
            </a:pPr>
            <a:r>
              <a:rPr lang="en-US" b="1" dirty="0" smtClean="0"/>
              <a:t>By joining the </a:t>
            </a:r>
            <a:r>
              <a:rPr lang="en-US" b="1" dirty="0"/>
              <a:t>high-level plenary </a:t>
            </a:r>
            <a:r>
              <a:rPr lang="en-US" b="1" dirty="0" smtClean="0"/>
              <a:t>and m</a:t>
            </a:r>
            <a:r>
              <a:rPr lang="en-GB" b="1" dirty="0" err="1" smtClean="0"/>
              <a:t>inisterial</a:t>
            </a:r>
            <a:r>
              <a:rPr lang="en-GB" b="1" dirty="0" smtClean="0"/>
              <a:t> sessions, you can:</a:t>
            </a:r>
          </a:p>
          <a:p>
            <a:pPr marL="742950" lvl="1" indent="-285750">
              <a:buFont typeface="Arial" panose="020B0604020202020204" pitchFamily="34" charset="0"/>
              <a:buChar char="•"/>
            </a:pPr>
            <a:r>
              <a:rPr lang="en-US" b="1" dirty="0" smtClean="0">
                <a:solidFill>
                  <a:srgbClr val="00B0F0"/>
                </a:solidFill>
              </a:rPr>
              <a:t>provide UNEP and the environmental </a:t>
            </a:r>
            <a:r>
              <a:rPr lang="en-US" b="1" dirty="0">
                <a:solidFill>
                  <a:srgbClr val="00B0F0"/>
                </a:solidFill>
              </a:rPr>
              <a:t>community </a:t>
            </a:r>
            <a:r>
              <a:rPr lang="en-US" b="1" dirty="0" smtClean="0"/>
              <a:t>around the world a </a:t>
            </a:r>
            <a:r>
              <a:rPr lang="en-US" b="1" dirty="0" smtClean="0">
                <a:solidFill>
                  <a:srgbClr val="00B0F0"/>
                </a:solidFill>
              </a:rPr>
              <a:t>direction</a:t>
            </a:r>
            <a:r>
              <a:rPr lang="en-US" b="1" dirty="0" smtClean="0"/>
              <a:t> on how </a:t>
            </a:r>
            <a:r>
              <a:rPr lang="en-US" b="1" dirty="0">
                <a:solidFill>
                  <a:srgbClr val="00B0F0"/>
                </a:solidFill>
              </a:rPr>
              <a:t>to achieve </a:t>
            </a:r>
            <a:r>
              <a:rPr lang="en-US" b="1" dirty="0" smtClean="0">
                <a:solidFill>
                  <a:srgbClr val="00B0F0"/>
                </a:solidFill>
              </a:rPr>
              <a:t>the </a:t>
            </a:r>
            <a:r>
              <a:rPr lang="en-US" b="1" dirty="0">
                <a:solidFill>
                  <a:srgbClr val="00B0F0"/>
                </a:solidFill>
              </a:rPr>
              <a:t>implementation </a:t>
            </a:r>
            <a:r>
              <a:rPr lang="en-US" b="1" dirty="0"/>
              <a:t>of the environmental dimension of the 2030 </a:t>
            </a:r>
            <a:r>
              <a:rPr lang="en-US" b="1" dirty="0" smtClean="0"/>
              <a:t>Agenda</a:t>
            </a:r>
            <a:endParaRPr lang="en-US" dirty="0" smtClean="0"/>
          </a:p>
          <a:p>
            <a:pPr marL="742950" lvl="1" indent="-285750">
              <a:buFont typeface="Arial" panose="020B0604020202020204" pitchFamily="34" charset="0"/>
              <a:buChar char="•"/>
            </a:pPr>
            <a:r>
              <a:rPr lang="en-US" b="1" dirty="0" smtClean="0"/>
              <a:t>identify </a:t>
            </a:r>
            <a:r>
              <a:rPr lang="en-US" b="1" dirty="0">
                <a:solidFill>
                  <a:srgbClr val="00B0F0"/>
                </a:solidFill>
              </a:rPr>
              <a:t>concrete partnerships, policies and tools </a:t>
            </a:r>
            <a:r>
              <a:rPr lang="en-US" b="1" dirty="0"/>
              <a:t>that can </a:t>
            </a:r>
            <a:r>
              <a:rPr lang="en-US" b="1" dirty="0" smtClean="0"/>
              <a:t>facilitate achievement of </a:t>
            </a:r>
            <a:r>
              <a:rPr lang="en-US" b="1" dirty="0"/>
              <a:t>the </a:t>
            </a:r>
            <a:r>
              <a:rPr lang="en-US" b="1" dirty="0" smtClean="0"/>
              <a:t>SDGs</a:t>
            </a:r>
          </a:p>
          <a:p>
            <a:pPr marL="742950" lvl="1" indent="-285750">
              <a:buFont typeface="Arial" panose="020B0604020202020204" pitchFamily="34" charset="0"/>
              <a:buChar char="•"/>
            </a:pPr>
            <a:r>
              <a:rPr lang="en-US" b="1" dirty="0"/>
              <a:t>s</a:t>
            </a:r>
            <a:r>
              <a:rPr lang="en-US" b="1" dirty="0" smtClean="0"/>
              <a:t>hare your experiences on how to </a:t>
            </a:r>
            <a:r>
              <a:rPr lang="en-US" b="1" dirty="0" smtClean="0">
                <a:solidFill>
                  <a:srgbClr val="00B0F0"/>
                </a:solidFill>
              </a:rPr>
              <a:t>integrate </a:t>
            </a:r>
            <a:r>
              <a:rPr lang="en-US" b="1" dirty="0">
                <a:solidFill>
                  <a:srgbClr val="00B0F0"/>
                </a:solidFill>
              </a:rPr>
              <a:t>the environmental dimension </a:t>
            </a:r>
            <a:r>
              <a:rPr lang="en-US" b="1" dirty="0"/>
              <a:t>of sustainable development </a:t>
            </a:r>
            <a:r>
              <a:rPr lang="en-US" b="1" dirty="0">
                <a:solidFill>
                  <a:srgbClr val="00B0F0"/>
                </a:solidFill>
              </a:rPr>
              <a:t>into </a:t>
            </a:r>
            <a:r>
              <a:rPr lang="en-US" b="1" dirty="0" smtClean="0">
                <a:solidFill>
                  <a:srgbClr val="00B0F0"/>
                </a:solidFill>
              </a:rPr>
              <a:t>national </a:t>
            </a:r>
            <a:r>
              <a:rPr lang="en-US" b="1" dirty="0">
                <a:solidFill>
                  <a:srgbClr val="00B0F0"/>
                </a:solidFill>
              </a:rPr>
              <a:t>planning </a:t>
            </a:r>
            <a:r>
              <a:rPr lang="en-US" b="1" dirty="0"/>
              <a:t>processes, and </a:t>
            </a:r>
            <a:r>
              <a:rPr lang="en-US" b="1" dirty="0">
                <a:solidFill>
                  <a:srgbClr val="00B0F0"/>
                </a:solidFill>
              </a:rPr>
              <a:t>build </a:t>
            </a:r>
            <a:r>
              <a:rPr lang="en-US" b="1" dirty="0" smtClean="0">
                <a:solidFill>
                  <a:srgbClr val="00B0F0"/>
                </a:solidFill>
              </a:rPr>
              <a:t>capacity </a:t>
            </a:r>
            <a:r>
              <a:rPr lang="en-US" b="1" dirty="0"/>
              <a:t>to </a:t>
            </a:r>
            <a:r>
              <a:rPr lang="en-US" b="1" dirty="0">
                <a:solidFill>
                  <a:srgbClr val="00B0F0"/>
                </a:solidFill>
              </a:rPr>
              <a:t>track progress</a:t>
            </a:r>
            <a:r>
              <a:rPr lang="en-US" b="1" dirty="0"/>
              <a:t>. </a:t>
            </a:r>
          </a:p>
          <a:p>
            <a:pPr marL="285750" indent="-285750">
              <a:buFont typeface="Wingdings" panose="05000000000000000000" pitchFamily="2" charset="2"/>
              <a:buChar char="Ø"/>
            </a:pPr>
            <a:r>
              <a:rPr lang="en-US" b="1" dirty="0" smtClean="0"/>
              <a:t>Through the UNEA-2 Outcome Document and the set of resolutions to be adopted in the end of UNEA-2, you will help to </a:t>
            </a:r>
            <a:r>
              <a:rPr lang="en-US" b="1" dirty="0" smtClean="0">
                <a:solidFill>
                  <a:srgbClr val="00B0F0"/>
                </a:solidFill>
              </a:rPr>
              <a:t>set a collective </a:t>
            </a:r>
            <a:r>
              <a:rPr lang="en-US" b="1" dirty="0">
                <a:solidFill>
                  <a:srgbClr val="00B0F0"/>
                </a:solidFill>
              </a:rPr>
              <a:t>vision for the future of the environmental agenda</a:t>
            </a:r>
            <a:r>
              <a:rPr lang="en-US" b="1" dirty="0" smtClean="0">
                <a:solidFill>
                  <a:srgbClr val="00B0F0"/>
                </a:solidFill>
              </a:rPr>
              <a:t>.</a:t>
            </a:r>
          </a:p>
          <a:p>
            <a:pPr marL="285750" indent="-285750">
              <a:buFont typeface="Wingdings" panose="05000000000000000000" pitchFamily="2" charset="2"/>
              <a:buChar char="Ø"/>
            </a:pPr>
            <a:r>
              <a:rPr lang="en-US" b="1" dirty="0" smtClean="0"/>
              <a:t>UNEA offers a </a:t>
            </a:r>
            <a:r>
              <a:rPr lang="en-US" b="1" dirty="0" smtClean="0">
                <a:solidFill>
                  <a:srgbClr val="00B0F0"/>
                </a:solidFill>
              </a:rPr>
              <a:t>market of solutions, inspiration, guidance, information and new contacts and partnerships </a:t>
            </a:r>
            <a:r>
              <a:rPr lang="en-US" b="1" dirty="0" smtClean="0"/>
              <a:t>with other environment ministers  of the world and much beyond</a:t>
            </a:r>
            <a:endParaRPr lang="en-US" b="1" dirty="0"/>
          </a:p>
        </p:txBody>
      </p:sp>
      <p:sp>
        <p:nvSpPr>
          <p:cNvPr id="3" name="Rectangle 2"/>
          <p:cNvSpPr/>
          <p:nvPr/>
        </p:nvSpPr>
        <p:spPr>
          <a:xfrm>
            <a:off x="152400" y="1676400"/>
            <a:ext cx="6125331" cy="584775"/>
          </a:xfrm>
          <a:prstGeom prst="rect">
            <a:avLst/>
          </a:prstGeom>
        </p:spPr>
        <p:txBody>
          <a:bodyPr wrap="none">
            <a:spAutoFit/>
          </a:bodyPr>
          <a:lstStyle/>
          <a:p>
            <a:r>
              <a:rPr lang="en-US" sz="3200" b="1" dirty="0" smtClean="0">
                <a:solidFill>
                  <a:srgbClr val="00B0F0"/>
                </a:solidFill>
              </a:rPr>
              <a:t>Why </a:t>
            </a:r>
            <a:r>
              <a:rPr lang="en-US" sz="3200" b="1" dirty="0" smtClean="0">
                <a:solidFill>
                  <a:srgbClr val="00B0F0"/>
                </a:solidFill>
              </a:rPr>
              <a:t>it is important to </a:t>
            </a:r>
            <a:r>
              <a:rPr lang="en-US" sz="3200" b="1" dirty="0" smtClean="0">
                <a:solidFill>
                  <a:srgbClr val="00B0F0"/>
                </a:solidFill>
              </a:rPr>
              <a:t>be at </a:t>
            </a:r>
            <a:r>
              <a:rPr lang="en-US" sz="3200" b="1" dirty="0" smtClean="0">
                <a:solidFill>
                  <a:srgbClr val="00B0F0"/>
                </a:solidFill>
              </a:rPr>
              <a:t>UNEA?</a:t>
            </a:r>
            <a:endParaRPr lang="en-US" sz="3200" b="1" dirty="0">
              <a:solidFill>
                <a:srgbClr val="00B0F0"/>
              </a:solidFill>
            </a:endParaRPr>
          </a:p>
        </p:txBody>
      </p:sp>
    </p:spTree>
    <p:extLst>
      <p:ext uri="{BB962C8B-B14F-4D97-AF65-F5344CB8AC3E}">
        <p14:creationId xmlns:p14="http://schemas.microsoft.com/office/powerpoint/2010/main" val="30865149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1836000" cy="178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609600" y="914400"/>
            <a:ext cx="8077200"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3550" indent="-463550">
              <a:spcBef>
                <a:spcPts val="600"/>
              </a:spcBef>
              <a:spcAft>
                <a:spcPts val="600"/>
              </a:spcAft>
              <a:buSzPct val="70000"/>
              <a:buFont typeface="Wingdings" pitchFamily="2" charset="2"/>
              <a:buChar char="q"/>
            </a:pPr>
            <a:endParaRPr lang="en-US" sz="2000" b="1" dirty="0" smtClean="0">
              <a:solidFill>
                <a:srgbClr val="0070C0"/>
              </a:solidFill>
            </a:endParaRPr>
          </a:p>
        </p:txBody>
      </p:sp>
      <p:pic>
        <p:nvPicPr>
          <p:cNvPr id="9" name="Picture 8" descr="MY-UNEA-Logo-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4200" y="1981200"/>
            <a:ext cx="3528000" cy="784001"/>
          </a:xfrm>
          <a:prstGeom prst="rect">
            <a:avLst/>
          </a:prstGeom>
        </p:spPr>
      </p:pic>
      <p:sp>
        <p:nvSpPr>
          <p:cNvPr id="10" name="TextBox 9"/>
          <p:cNvSpPr txBox="1"/>
          <p:nvPr/>
        </p:nvSpPr>
        <p:spPr>
          <a:xfrm>
            <a:off x="7163971" y="3770293"/>
            <a:ext cx="1980029" cy="954107"/>
          </a:xfrm>
          <a:prstGeom prst="rect">
            <a:avLst/>
          </a:prstGeom>
          <a:noFill/>
        </p:spPr>
        <p:txBody>
          <a:bodyPr wrap="none" rtlCol="0">
            <a:spAutoFit/>
          </a:bodyPr>
          <a:lstStyle/>
          <a:p>
            <a:r>
              <a:rPr lang="en-US" sz="1400" dirty="0">
                <a:solidFill>
                  <a:srgbClr val="4D4D4D"/>
                </a:solidFill>
                <a:latin typeface="Century Gothic"/>
                <a:cs typeface="Century Gothic"/>
              </a:rPr>
              <a:t>A new Opportunity </a:t>
            </a:r>
            <a:endParaRPr lang="en-US" sz="1400" dirty="0" smtClean="0">
              <a:solidFill>
                <a:srgbClr val="4D4D4D"/>
              </a:solidFill>
              <a:latin typeface="Century Gothic"/>
              <a:cs typeface="Century Gothic"/>
            </a:endParaRPr>
          </a:p>
          <a:p>
            <a:r>
              <a:rPr lang="en-US" sz="1400" dirty="0" smtClean="0">
                <a:solidFill>
                  <a:srgbClr val="4D4D4D"/>
                </a:solidFill>
                <a:latin typeface="Century Gothic"/>
                <a:cs typeface="Century Gothic"/>
              </a:rPr>
              <a:t>For multi-stakeholder </a:t>
            </a:r>
          </a:p>
          <a:p>
            <a:r>
              <a:rPr lang="en-US" sz="1400" dirty="0" smtClean="0">
                <a:solidFill>
                  <a:srgbClr val="4D4D4D"/>
                </a:solidFill>
                <a:latin typeface="Century Gothic"/>
                <a:cs typeface="Century Gothic"/>
              </a:rPr>
              <a:t>Engagement with </a:t>
            </a:r>
          </a:p>
          <a:p>
            <a:r>
              <a:rPr lang="en-US" sz="1400" dirty="0" smtClean="0">
                <a:solidFill>
                  <a:srgbClr val="4D4D4D"/>
                </a:solidFill>
                <a:latin typeface="Century Gothic"/>
                <a:cs typeface="Century Gothic"/>
              </a:rPr>
              <a:t>UNEP and UNEA</a:t>
            </a:r>
            <a:endParaRPr lang="en-US" sz="1400" dirty="0">
              <a:solidFill>
                <a:srgbClr val="4D4D4D"/>
              </a:solidFill>
              <a:latin typeface="Century Gothic"/>
              <a:cs typeface="Century Gothic"/>
            </a:endParaRPr>
          </a:p>
        </p:txBody>
      </p:sp>
      <p:cxnSp>
        <p:nvCxnSpPr>
          <p:cNvPr id="11" name="Straight Connector 10"/>
          <p:cNvCxnSpPr/>
          <p:nvPr/>
        </p:nvCxnSpPr>
        <p:spPr>
          <a:xfrm>
            <a:off x="6899423" y="3844405"/>
            <a:ext cx="0" cy="1032395"/>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1371600" y="2667000"/>
            <a:ext cx="6172200" cy="102157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pPr>
            <a:r>
              <a:rPr lang="en-US" sz="1800" b="1" dirty="0">
                <a:solidFill>
                  <a:schemeClr val="tx2"/>
                </a:solidFill>
                <a:latin typeface="Century Gothic"/>
                <a:cs typeface="Century Gothic"/>
              </a:rPr>
              <a:t>MyUNEA.org</a:t>
            </a:r>
            <a:r>
              <a:rPr lang="en-US" sz="1800" dirty="0">
                <a:solidFill>
                  <a:schemeClr val="tx2"/>
                </a:solidFill>
                <a:latin typeface="Century Gothic"/>
                <a:cs typeface="Century Gothic"/>
              </a:rPr>
              <a:t> is intend to be </a:t>
            </a:r>
            <a:r>
              <a:rPr lang="en-US" sz="1800" dirty="0" smtClean="0">
                <a:solidFill>
                  <a:schemeClr val="tx2"/>
                </a:solidFill>
                <a:latin typeface="Century Gothic"/>
                <a:cs typeface="Century Gothic"/>
              </a:rPr>
              <a:t>a</a:t>
            </a:r>
          </a:p>
          <a:p>
            <a:pPr>
              <a:lnSpc>
                <a:spcPct val="120000"/>
              </a:lnSpc>
            </a:pPr>
            <a:r>
              <a:rPr lang="en-US" sz="1800" b="1" dirty="0" smtClean="0">
                <a:solidFill>
                  <a:schemeClr val="tx2"/>
                </a:solidFill>
                <a:latin typeface="Century Gothic"/>
                <a:cs typeface="Century Gothic"/>
              </a:rPr>
              <a:t>citizen</a:t>
            </a:r>
            <a:r>
              <a:rPr lang="en-US" sz="1800" b="1" dirty="0">
                <a:solidFill>
                  <a:schemeClr val="tx2"/>
                </a:solidFill>
                <a:latin typeface="Century Gothic"/>
                <a:cs typeface="Century Gothic"/>
              </a:rPr>
              <a:t>-engagement platform</a:t>
            </a:r>
          </a:p>
        </p:txBody>
      </p:sp>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7436"/>
            <a:ext cx="6840000" cy="343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572000" y="6488668"/>
            <a:ext cx="4572000" cy="369332"/>
          </a:xfrm>
          <a:prstGeom prst="rect">
            <a:avLst/>
          </a:prstGeom>
        </p:spPr>
        <p:txBody>
          <a:bodyPr wrap="square">
            <a:spAutoFit/>
          </a:bodyPr>
          <a:lstStyle/>
          <a:p>
            <a:pPr algn="r"/>
            <a:r>
              <a:rPr lang="fr-CH" b="1" dirty="0" err="1" smtClean="0">
                <a:solidFill>
                  <a:schemeClr val="tx2"/>
                </a:solidFill>
                <a:ea typeface="Batang" panose="02030600000101010101" pitchFamily="18" charset="-127"/>
                <a:cs typeface="Century Gothic"/>
              </a:rPr>
              <a:t>Join</a:t>
            </a:r>
            <a:r>
              <a:rPr lang="fr-CH" b="1" dirty="0" smtClean="0">
                <a:solidFill>
                  <a:schemeClr val="tx2"/>
                </a:solidFill>
                <a:ea typeface="Batang" panose="02030600000101010101" pitchFamily="18" charset="-127"/>
                <a:cs typeface="Century Gothic"/>
              </a:rPr>
              <a:t>@</a:t>
            </a:r>
            <a:r>
              <a:rPr lang="fr-CH" b="1" dirty="0" smtClean="0">
                <a:ea typeface="Batang" panose="02030600000101010101" pitchFamily="18" charset="-127"/>
                <a:cs typeface="Century Gothic"/>
              </a:rPr>
              <a:t>: </a:t>
            </a:r>
            <a:r>
              <a:rPr lang="fr-CH" b="1" dirty="0">
                <a:ea typeface="Batang" panose="02030600000101010101" pitchFamily="18" charset="-127"/>
                <a:cs typeface="Century Gothic"/>
                <a:hlinkClick r:id="rId6"/>
              </a:rPr>
              <a:t>https://</a:t>
            </a:r>
            <a:r>
              <a:rPr lang="fr-CH" b="1" dirty="0" smtClean="0">
                <a:ea typeface="Batang" panose="02030600000101010101" pitchFamily="18" charset="-127"/>
                <a:cs typeface="Century Gothic"/>
                <a:hlinkClick r:id="rId6"/>
              </a:rPr>
              <a:t>www.myunea.org</a:t>
            </a:r>
            <a:endParaRPr lang="fr-CH" b="1" dirty="0" smtClean="0">
              <a:ea typeface="Batang" panose="02030600000101010101" pitchFamily="18" charset="-127"/>
              <a:cs typeface="Century Gothic"/>
            </a:endParaRPr>
          </a:p>
        </p:txBody>
      </p:sp>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 y="1"/>
            <a:ext cx="9144000" cy="213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733800" y="152162"/>
            <a:ext cx="5410200" cy="1600438"/>
          </a:xfrm>
          <a:prstGeom prst="rect">
            <a:avLst/>
          </a:prstGeom>
        </p:spPr>
        <p:txBody>
          <a:bodyPr wrap="square">
            <a:spAutoFit/>
          </a:bodyPr>
          <a:lstStyle/>
          <a:p>
            <a:pPr algn="ctr"/>
            <a:r>
              <a:rPr lang="en-US" sz="2200" b="1" dirty="0">
                <a:solidFill>
                  <a:srgbClr val="00B0F0"/>
                </a:solidFill>
              </a:rPr>
              <a:t>Delivering on the environmental dimension </a:t>
            </a:r>
            <a:endParaRPr lang="en-US" sz="2200" b="1" dirty="0" smtClean="0">
              <a:solidFill>
                <a:srgbClr val="00B0F0"/>
              </a:solidFill>
            </a:endParaRPr>
          </a:p>
          <a:p>
            <a:pPr algn="ctr"/>
            <a:r>
              <a:rPr lang="en-US" sz="2200" b="1" dirty="0" smtClean="0">
                <a:solidFill>
                  <a:srgbClr val="00B0F0"/>
                </a:solidFill>
              </a:rPr>
              <a:t>of </a:t>
            </a:r>
            <a:r>
              <a:rPr lang="en-US" sz="2200" b="1" dirty="0">
                <a:solidFill>
                  <a:srgbClr val="00B0F0"/>
                </a:solidFill>
              </a:rPr>
              <a:t>the 2030 Agenda </a:t>
            </a:r>
            <a:r>
              <a:rPr lang="en-US" sz="2200" b="1" dirty="0" smtClean="0">
                <a:solidFill>
                  <a:srgbClr val="00B0F0"/>
                </a:solidFill>
              </a:rPr>
              <a:t/>
            </a:r>
            <a:br>
              <a:rPr lang="en-US" sz="2200" b="1" dirty="0" smtClean="0">
                <a:solidFill>
                  <a:srgbClr val="00B0F0"/>
                </a:solidFill>
              </a:rPr>
            </a:br>
            <a:r>
              <a:rPr lang="en-US" sz="2200" b="1" dirty="0" smtClean="0">
                <a:solidFill>
                  <a:srgbClr val="00B0F0"/>
                </a:solidFill>
              </a:rPr>
              <a:t>for </a:t>
            </a:r>
            <a:r>
              <a:rPr lang="en-US" sz="2200" b="1" dirty="0">
                <a:solidFill>
                  <a:srgbClr val="00B0F0"/>
                </a:solidFill>
              </a:rPr>
              <a:t>Sustainable </a:t>
            </a:r>
            <a:r>
              <a:rPr lang="en-US" sz="2200" b="1" dirty="0" smtClean="0">
                <a:solidFill>
                  <a:srgbClr val="00B0F0"/>
                </a:solidFill>
              </a:rPr>
              <a:t>Development</a:t>
            </a:r>
            <a:r>
              <a:rPr lang="en-US" sz="1000" b="1" dirty="0" smtClean="0">
                <a:solidFill>
                  <a:srgbClr val="00B0F0"/>
                </a:solidFill>
              </a:rPr>
              <a:t/>
            </a:r>
            <a:br>
              <a:rPr lang="en-US" sz="1000" b="1" dirty="0" smtClean="0">
                <a:solidFill>
                  <a:srgbClr val="00B0F0"/>
                </a:solidFill>
              </a:rPr>
            </a:br>
            <a:r>
              <a:rPr lang="en-US" sz="1000" b="1" dirty="0" smtClean="0">
                <a:solidFill>
                  <a:srgbClr val="00B0F0"/>
                </a:solidFill>
              </a:rPr>
              <a:t/>
            </a:r>
            <a:br>
              <a:rPr lang="en-US" sz="1000" b="1" dirty="0" smtClean="0">
                <a:solidFill>
                  <a:srgbClr val="00B0F0"/>
                </a:solidFill>
              </a:rPr>
            </a:br>
            <a:r>
              <a:rPr lang="en-US" sz="2200" b="1" dirty="0" smtClean="0">
                <a:solidFill>
                  <a:srgbClr val="00B0F0"/>
                </a:solidFill>
              </a:rPr>
              <a:t>23-27 May 2016</a:t>
            </a:r>
            <a:endParaRPr lang="en-GB" sz="2200" b="1" dirty="0">
              <a:solidFill>
                <a:srgbClr val="00B0F0"/>
              </a:solidFill>
            </a:endParaRPr>
          </a:p>
        </p:txBody>
      </p:sp>
    </p:spTree>
    <p:extLst>
      <p:ext uri="{BB962C8B-B14F-4D97-AF65-F5344CB8AC3E}">
        <p14:creationId xmlns:p14="http://schemas.microsoft.com/office/powerpoint/2010/main" val="5159388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7203"/>
            <a:ext cx="3705052" cy="830997"/>
          </a:xfrm>
          <a:prstGeom prst="rect">
            <a:avLst/>
          </a:prstGeom>
        </p:spPr>
        <p:txBody>
          <a:bodyPr wrap="none">
            <a:spAutoFit/>
          </a:bodyPr>
          <a:lstStyle/>
          <a:p>
            <a:pPr algn="r"/>
            <a:r>
              <a:rPr lang="en-US" sz="2400" b="1" dirty="0" smtClean="0">
                <a:solidFill>
                  <a:schemeClr val="bg1"/>
                </a:solidFill>
              </a:rPr>
              <a:t>Proposed UNEA2 Structure</a:t>
            </a:r>
          </a:p>
          <a:p>
            <a:pPr algn="r"/>
            <a:r>
              <a:rPr lang="en-US" sz="2400" b="1" dirty="0" smtClean="0">
                <a:solidFill>
                  <a:schemeClr val="bg1"/>
                </a:solidFill>
              </a:rPr>
              <a:t>23-27 May 2016</a:t>
            </a:r>
            <a:endParaRPr lang="en-GB" sz="2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8000" cy="16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1676400"/>
            <a:ext cx="3533147" cy="584775"/>
          </a:xfrm>
          <a:prstGeom prst="rect">
            <a:avLst/>
          </a:prstGeom>
        </p:spPr>
        <p:txBody>
          <a:bodyPr wrap="none">
            <a:spAutoFit/>
          </a:bodyPr>
          <a:lstStyle/>
          <a:p>
            <a:r>
              <a:rPr lang="en-US" sz="3200" b="1" dirty="0" smtClean="0">
                <a:solidFill>
                  <a:srgbClr val="00B0F0"/>
                </a:solidFill>
              </a:rPr>
              <a:t>UNEA</a:t>
            </a:r>
            <a:r>
              <a:rPr lang="en-US" sz="3200" b="1" dirty="0">
                <a:solidFill>
                  <a:srgbClr val="00B0F0"/>
                </a:solidFill>
              </a:rPr>
              <a:t> </a:t>
            </a:r>
            <a:r>
              <a:rPr lang="en-US" sz="3200" b="1" dirty="0" smtClean="0">
                <a:solidFill>
                  <a:srgbClr val="00B0F0"/>
                </a:solidFill>
              </a:rPr>
              <a:t>results so far</a:t>
            </a:r>
            <a:endParaRPr lang="en-US" sz="3200" b="1" dirty="0">
              <a:solidFill>
                <a:srgbClr val="00B0F0"/>
              </a:solidFill>
            </a:endParaRPr>
          </a:p>
        </p:txBody>
      </p:sp>
      <p:sp>
        <p:nvSpPr>
          <p:cNvPr id="2" name="Rectangle 1"/>
          <p:cNvSpPr/>
          <p:nvPr/>
        </p:nvSpPr>
        <p:spPr>
          <a:xfrm>
            <a:off x="228600" y="2261176"/>
            <a:ext cx="8458200" cy="3693319"/>
          </a:xfrm>
          <a:prstGeom prst="rect">
            <a:avLst/>
          </a:prstGeom>
        </p:spPr>
        <p:txBody>
          <a:bodyPr wrap="square">
            <a:spAutoFit/>
          </a:bodyPr>
          <a:lstStyle/>
          <a:p>
            <a:r>
              <a:rPr lang="en-US" dirty="0"/>
              <a:t>O</a:t>
            </a:r>
            <a:r>
              <a:rPr lang="en-US" dirty="0" smtClean="0"/>
              <a:t>ver </a:t>
            </a:r>
            <a:r>
              <a:rPr lang="en-US" dirty="0"/>
              <a:t>2000 participants, 170 nations, and hundreds of stakeholders </a:t>
            </a:r>
            <a:r>
              <a:rPr lang="en-US" dirty="0" smtClean="0"/>
              <a:t> from </a:t>
            </a:r>
            <a:r>
              <a:rPr lang="en-US" dirty="0"/>
              <a:t>governments, businesses and civil society </a:t>
            </a:r>
            <a:r>
              <a:rPr lang="en-US" dirty="0" smtClean="0"/>
              <a:t>are </a:t>
            </a:r>
            <a:r>
              <a:rPr lang="en-US" dirty="0"/>
              <a:t>attending UNEA 2. </a:t>
            </a:r>
            <a:endParaRPr lang="en-US" dirty="0" smtClean="0"/>
          </a:p>
          <a:p>
            <a:r>
              <a:rPr lang="en-US" dirty="0" smtClean="0"/>
              <a:t>Participants </a:t>
            </a:r>
            <a:r>
              <a:rPr lang="en-US" dirty="0"/>
              <a:t>include Kenya’s President Uhuru Kenyatta, Iran's vice-president, Ireland's former president Mary Robinson, the director-general of the World Wildlife Fund, the political director of Greenpeace, the CEO of </a:t>
            </a:r>
            <a:r>
              <a:rPr lang="en-US" dirty="0" err="1"/>
              <a:t>Kiira</a:t>
            </a:r>
            <a:r>
              <a:rPr lang="en-US" dirty="0"/>
              <a:t> Motors and government ministers from across the globe, including French Ecology Minister </a:t>
            </a:r>
            <a:r>
              <a:rPr lang="en-US" dirty="0" err="1"/>
              <a:t>Ségolène</a:t>
            </a:r>
            <a:r>
              <a:rPr lang="en-US" dirty="0"/>
              <a:t> Royal. </a:t>
            </a:r>
            <a:endParaRPr lang="en-US" dirty="0" smtClean="0"/>
          </a:p>
          <a:p>
            <a:r>
              <a:rPr lang="en-US" dirty="0" smtClean="0"/>
              <a:t>With </a:t>
            </a:r>
            <a:r>
              <a:rPr lang="en-US" dirty="0"/>
              <a:t>its wide reach into the legislative, financial and development arenas, the body presents a ground-breaking platform for leadership on global environmental policy. </a:t>
            </a:r>
            <a:endParaRPr lang="en-US" dirty="0" smtClean="0"/>
          </a:p>
          <a:p>
            <a:endParaRPr lang="en-US" dirty="0" smtClean="0"/>
          </a:p>
          <a:p>
            <a:r>
              <a:rPr lang="en-US" dirty="0" smtClean="0"/>
              <a:t>A </a:t>
            </a:r>
            <a:r>
              <a:rPr lang="en-US" dirty="0"/>
              <a:t>new UNEA President was elected at the </a:t>
            </a:r>
            <a:endParaRPr lang="en-US" dirty="0" smtClean="0"/>
          </a:p>
          <a:p>
            <a:r>
              <a:rPr lang="en-US" dirty="0" smtClean="0"/>
              <a:t>opening </a:t>
            </a:r>
            <a:r>
              <a:rPr lang="en-US" dirty="0"/>
              <a:t>session. </a:t>
            </a:r>
            <a:endParaRPr lang="en-US" dirty="0" smtClean="0"/>
          </a:p>
          <a:p>
            <a:r>
              <a:rPr lang="en-US" b="1" dirty="0" smtClean="0"/>
              <a:t>H.E</a:t>
            </a:r>
            <a:r>
              <a:rPr lang="en-US" b="1" dirty="0"/>
              <a:t>. Edgar Gutiérrez </a:t>
            </a:r>
            <a:r>
              <a:rPr lang="en-US" b="1" dirty="0" err="1"/>
              <a:t>Espeleta</a:t>
            </a:r>
            <a:r>
              <a:rPr lang="en-US" b="1" dirty="0"/>
              <a:t> </a:t>
            </a:r>
            <a:r>
              <a:rPr lang="en-US" dirty="0"/>
              <a:t>is </a:t>
            </a:r>
            <a:endParaRPr lang="en-US" dirty="0" smtClean="0"/>
          </a:p>
          <a:p>
            <a:r>
              <a:rPr lang="en-US" dirty="0" smtClean="0"/>
              <a:t>the </a:t>
            </a:r>
            <a:r>
              <a:rPr lang="en-US" dirty="0"/>
              <a:t>Minister of Environment and Energy of Costa Rica.</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529" y="4876800"/>
            <a:ext cx="3492500" cy="1981200"/>
          </a:xfrm>
          <a:prstGeom prst="rect">
            <a:avLst/>
          </a:prstGeom>
        </p:spPr>
      </p:pic>
    </p:spTree>
    <p:extLst>
      <p:ext uri="{BB962C8B-B14F-4D97-AF65-F5344CB8AC3E}">
        <p14:creationId xmlns:p14="http://schemas.microsoft.com/office/powerpoint/2010/main" val="23513625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7203"/>
            <a:ext cx="3705052" cy="830997"/>
          </a:xfrm>
          <a:prstGeom prst="rect">
            <a:avLst/>
          </a:prstGeom>
        </p:spPr>
        <p:txBody>
          <a:bodyPr wrap="none">
            <a:spAutoFit/>
          </a:bodyPr>
          <a:lstStyle/>
          <a:p>
            <a:pPr algn="r"/>
            <a:r>
              <a:rPr lang="en-US" sz="2400" b="1" dirty="0" smtClean="0">
                <a:solidFill>
                  <a:schemeClr val="bg1"/>
                </a:solidFill>
              </a:rPr>
              <a:t>Proposed UNEA2 Structure</a:t>
            </a:r>
          </a:p>
          <a:p>
            <a:pPr algn="r"/>
            <a:r>
              <a:rPr lang="en-US" sz="2400" b="1" dirty="0" smtClean="0">
                <a:solidFill>
                  <a:schemeClr val="bg1"/>
                </a:solidFill>
              </a:rPr>
              <a:t>23-27 May 2016</a:t>
            </a:r>
            <a:endParaRPr lang="en-GB" sz="2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8000" cy="16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1676400"/>
            <a:ext cx="4689554" cy="584775"/>
          </a:xfrm>
          <a:prstGeom prst="rect">
            <a:avLst/>
          </a:prstGeom>
        </p:spPr>
        <p:txBody>
          <a:bodyPr wrap="none">
            <a:spAutoFit/>
          </a:bodyPr>
          <a:lstStyle/>
          <a:p>
            <a:r>
              <a:rPr lang="en-US" sz="3200" b="1" dirty="0" smtClean="0">
                <a:solidFill>
                  <a:srgbClr val="00B0F0"/>
                </a:solidFill>
              </a:rPr>
              <a:t>UNEA</a:t>
            </a:r>
            <a:r>
              <a:rPr lang="en-US" sz="3200" b="1" dirty="0">
                <a:solidFill>
                  <a:srgbClr val="00B0F0"/>
                </a:solidFill>
              </a:rPr>
              <a:t> </a:t>
            </a:r>
            <a:r>
              <a:rPr lang="en-US" sz="3200" b="1" dirty="0" smtClean="0">
                <a:solidFill>
                  <a:srgbClr val="00B0F0"/>
                </a:solidFill>
              </a:rPr>
              <a:t>results so far – cont.</a:t>
            </a:r>
            <a:endParaRPr lang="en-US" sz="3200" b="1" dirty="0">
              <a:solidFill>
                <a:srgbClr val="00B0F0"/>
              </a:solidFill>
            </a:endParaRPr>
          </a:p>
        </p:txBody>
      </p:sp>
      <p:sp>
        <p:nvSpPr>
          <p:cNvPr id="2" name="Rectangle 1"/>
          <p:cNvSpPr/>
          <p:nvPr/>
        </p:nvSpPr>
        <p:spPr>
          <a:xfrm>
            <a:off x="228600" y="2261176"/>
            <a:ext cx="6858000" cy="4524315"/>
          </a:xfrm>
          <a:prstGeom prst="rect">
            <a:avLst/>
          </a:prstGeom>
        </p:spPr>
        <p:txBody>
          <a:bodyPr wrap="square">
            <a:spAutoFit/>
          </a:bodyPr>
          <a:lstStyle/>
          <a:p>
            <a:r>
              <a:rPr lang="en-US" dirty="0"/>
              <a:t>Science-Policy Forum 19–20 May 2016 </a:t>
            </a:r>
            <a:endParaRPr lang="en-US" dirty="0" smtClean="0"/>
          </a:p>
          <a:p>
            <a:r>
              <a:rPr lang="en-US" dirty="0" smtClean="0"/>
              <a:t>Forum </a:t>
            </a:r>
            <a:r>
              <a:rPr lang="en-US" dirty="0"/>
              <a:t>was opened by Mr. </a:t>
            </a:r>
            <a:r>
              <a:rPr lang="en-US" dirty="0" err="1"/>
              <a:t>Achim</a:t>
            </a:r>
            <a:r>
              <a:rPr lang="en-US" dirty="0"/>
              <a:t> Steiner, Under-Secretary-General of the United Nations and Executive Director of UNEP. </a:t>
            </a:r>
            <a:endParaRPr lang="en-US" dirty="0" smtClean="0"/>
          </a:p>
          <a:p>
            <a:r>
              <a:rPr lang="en-US" dirty="0" smtClean="0"/>
              <a:t>On </a:t>
            </a:r>
            <a:r>
              <a:rPr lang="en-US" dirty="0"/>
              <a:t>the first day the Forum tackled a </a:t>
            </a:r>
            <a:r>
              <a:rPr lang="en-US" b="1" dirty="0"/>
              <a:t>number of topics, including the following: </a:t>
            </a:r>
            <a:endParaRPr lang="en-US" b="1" dirty="0" smtClean="0"/>
          </a:p>
          <a:p>
            <a:r>
              <a:rPr lang="en-US" dirty="0" smtClean="0"/>
              <a:t>• </a:t>
            </a:r>
            <a:r>
              <a:rPr lang="en-US" dirty="0"/>
              <a:t>Sustainable consumption and production; resource efficiency </a:t>
            </a:r>
            <a:endParaRPr lang="en-US" dirty="0" smtClean="0"/>
          </a:p>
          <a:p>
            <a:r>
              <a:rPr lang="en-US" dirty="0" smtClean="0"/>
              <a:t>• </a:t>
            </a:r>
            <a:r>
              <a:rPr lang="en-US" dirty="0"/>
              <a:t>Marine: Identifying policy options and targeted information to address ocean and coastal degradation as a prerequisite for sustainable development </a:t>
            </a:r>
            <a:endParaRPr lang="en-US" dirty="0" smtClean="0"/>
          </a:p>
          <a:p>
            <a:r>
              <a:rPr lang="en-US" dirty="0" smtClean="0"/>
              <a:t>• </a:t>
            </a:r>
            <a:r>
              <a:rPr lang="en-US" dirty="0"/>
              <a:t>Food-energy-water nexus </a:t>
            </a:r>
            <a:endParaRPr lang="en-US" dirty="0" smtClean="0"/>
          </a:p>
          <a:p>
            <a:r>
              <a:rPr lang="en-US" dirty="0" smtClean="0"/>
              <a:t>• </a:t>
            </a:r>
            <a:r>
              <a:rPr lang="en-US" dirty="0"/>
              <a:t>Natural capital </a:t>
            </a:r>
            <a:endParaRPr lang="en-US" dirty="0" smtClean="0"/>
          </a:p>
          <a:p>
            <a:r>
              <a:rPr lang="en-US" dirty="0" smtClean="0"/>
              <a:t>• Addressing </a:t>
            </a:r>
            <a:r>
              <a:rPr lang="en-US" dirty="0"/>
              <a:t>secondary impacts in the extractive sector: the contribution of REDD+ and forest data </a:t>
            </a:r>
            <a:endParaRPr lang="en-US" dirty="0" smtClean="0"/>
          </a:p>
          <a:p>
            <a:r>
              <a:rPr lang="en-US" dirty="0" smtClean="0"/>
              <a:t>• </a:t>
            </a:r>
            <a:r>
              <a:rPr lang="en-US" dirty="0"/>
              <a:t>Climate change, air quality, sand and dust </a:t>
            </a:r>
            <a:r>
              <a:rPr lang="en-US" dirty="0" smtClean="0"/>
              <a:t>storms.</a:t>
            </a:r>
          </a:p>
          <a:p>
            <a:r>
              <a:rPr lang="en-US" dirty="0" smtClean="0"/>
              <a:t>The </a:t>
            </a:r>
            <a:r>
              <a:rPr lang="en-US" dirty="0"/>
              <a:t>Forum also recognized the contribution of outstanding individuals in the field of environment, science and policy. </a:t>
            </a:r>
            <a:endParaRPr lang="en-GB"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399" y="0"/>
            <a:ext cx="1752601" cy="6858000"/>
          </a:xfrm>
          <a:prstGeom prst="rect">
            <a:avLst/>
          </a:prstGeom>
        </p:spPr>
      </p:pic>
    </p:spTree>
    <p:extLst>
      <p:ext uri="{BB962C8B-B14F-4D97-AF65-F5344CB8AC3E}">
        <p14:creationId xmlns:p14="http://schemas.microsoft.com/office/powerpoint/2010/main" val="1662694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7203"/>
            <a:ext cx="3705052" cy="830997"/>
          </a:xfrm>
          <a:prstGeom prst="rect">
            <a:avLst/>
          </a:prstGeom>
        </p:spPr>
        <p:txBody>
          <a:bodyPr wrap="none">
            <a:spAutoFit/>
          </a:bodyPr>
          <a:lstStyle/>
          <a:p>
            <a:pPr algn="r"/>
            <a:r>
              <a:rPr lang="en-US" sz="2400" b="1" dirty="0" smtClean="0">
                <a:solidFill>
                  <a:schemeClr val="bg1"/>
                </a:solidFill>
              </a:rPr>
              <a:t>Proposed UNEA2 Structure</a:t>
            </a:r>
          </a:p>
          <a:p>
            <a:pPr algn="r"/>
            <a:r>
              <a:rPr lang="en-US" sz="2400" b="1" dirty="0" smtClean="0">
                <a:solidFill>
                  <a:schemeClr val="bg1"/>
                </a:solidFill>
              </a:rPr>
              <a:t>23-27 May 2016</a:t>
            </a:r>
            <a:endParaRPr lang="en-GB" sz="2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8000" cy="16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1628773"/>
            <a:ext cx="6061154" cy="584775"/>
          </a:xfrm>
          <a:prstGeom prst="rect">
            <a:avLst/>
          </a:prstGeom>
        </p:spPr>
        <p:txBody>
          <a:bodyPr wrap="square">
            <a:spAutoFit/>
          </a:bodyPr>
          <a:lstStyle/>
          <a:p>
            <a:r>
              <a:rPr lang="en-US" sz="3200" b="1" dirty="0" smtClean="0">
                <a:solidFill>
                  <a:srgbClr val="00B0F0"/>
                </a:solidFill>
              </a:rPr>
              <a:t>UNEA</a:t>
            </a:r>
            <a:r>
              <a:rPr lang="en-US" sz="3200" b="1" dirty="0">
                <a:solidFill>
                  <a:srgbClr val="00B0F0"/>
                </a:solidFill>
              </a:rPr>
              <a:t> </a:t>
            </a:r>
            <a:r>
              <a:rPr lang="en-US" sz="3200" b="1" dirty="0" smtClean="0">
                <a:solidFill>
                  <a:srgbClr val="00B0F0"/>
                </a:solidFill>
              </a:rPr>
              <a:t>results so far – cont.</a:t>
            </a:r>
            <a:endParaRPr lang="en-US" sz="3200" b="1" dirty="0">
              <a:solidFill>
                <a:srgbClr val="00B0F0"/>
              </a:solidFill>
            </a:endParaRPr>
          </a:p>
        </p:txBody>
      </p:sp>
      <p:sp>
        <p:nvSpPr>
          <p:cNvPr id="2" name="Rectangle 1"/>
          <p:cNvSpPr/>
          <p:nvPr/>
        </p:nvSpPr>
        <p:spPr>
          <a:xfrm>
            <a:off x="304800" y="2133600"/>
            <a:ext cx="8610600" cy="5355312"/>
          </a:xfrm>
          <a:prstGeom prst="rect">
            <a:avLst/>
          </a:prstGeom>
        </p:spPr>
        <p:txBody>
          <a:bodyPr wrap="square">
            <a:spAutoFit/>
          </a:bodyPr>
          <a:lstStyle/>
          <a:p>
            <a:r>
              <a:rPr lang="en-US" dirty="0"/>
              <a:t>16th </a:t>
            </a:r>
            <a:r>
              <a:rPr lang="en-US" b="1" dirty="0"/>
              <a:t>Global Major Groups and Stakeholders Forum </a:t>
            </a:r>
            <a:r>
              <a:rPr lang="en-US" dirty="0"/>
              <a:t>(21 and 22 May 2016) </a:t>
            </a:r>
            <a:r>
              <a:rPr lang="en-US" dirty="0" smtClean="0"/>
              <a:t>is </a:t>
            </a:r>
            <a:r>
              <a:rPr lang="en-US" dirty="0"/>
              <a:t>a platform for exchange among various stakeholders – Governments, major civil-society groups, scientist and the private sector – and is organized by the major groups and stakeholders themselves with the assistance of UNEP. </a:t>
            </a:r>
          </a:p>
          <a:p>
            <a:r>
              <a:rPr lang="en-US" dirty="0" smtClean="0"/>
              <a:t>The </a:t>
            </a:r>
            <a:r>
              <a:rPr lang="en-US" dirty="0"/>
              <a:t>first day of the Forum included sessions on the status of negotiations at UNEA and the expected outcome; </a:t>
            </a:r>
            <a:r>
              <a:rPr lang="en-US" dirty="0" smtClean="0"/>
              <a:t>on </a:t>
            </a:r>
            <a:r>
              <a:rPr lang="en-US" dirty="0"/>
              <a:t>main UNEA themes; the role of major groups and stakeholders in </a:t>
            </a:r>
            <a:r>
              <a:rPr lang="en-US" dirty="0" err="1"/>
              <a:t>multistakeholder</a:t>
            </a:r>
            <a:r>
              <a:rPr lang="en-US" dirty="0"/>
              <a:t> partnerships; and policymaking and the application of the rule of law in implementing the Sustainable Development Goals</a:t>
            </a:r>
            <a:r>
              <a:rPr lang="en-US" dirty="0" smtClean="0"/>
              <a:t>.</a:t>
            </a:r>
          </a:p>
          <a:p>
            <a:r>
              <a:rPr lang="en-US" dirty="0" smtClean="0"/>
              <a:t> </a:t>
            </a:r>
            <a:r>
              <a:rPr lang="en-US" dirty="0"/>
              <a:t>The second day focused mainly on the preparation of input and positions of major groups and stakeholders into key UNEA themes, resolutions and decisions. </a:t>
            </a:r>
            <a:endParaRPr lang="en-US" dirty="0" smtClean="0"/>
          </a:p>
          <a:p>
            <a:r>
              <a:rPr lang="en-US" dirty="0" smtClean="0"/>
              <a:t>The </a:t>
            </a:r>
            <a:r>
              <a:rPr lang="en-US" dirty="0"/>
              <a:t>results of those discussions </a:t>
            </a:r>
            <a:endParaRPr lang="en-US" dirty="0" smtClean="0"/>
          </a:p>
          <a:p>
            <a:r>
              <a:rPr lang="en-US" dirty="0" smtClean="0"/>
              <a:t>were </a:t>
            </a:r>
            <a:r>
              <a:rPr lang="en-US" dirty="0"/>
              <a:t>consolidated into </a:t>
            </a:r>
            <a:endParaRPr lang="en-US" dirty="0" smtClean="0"/>
          </a:p>
          <a:p>
            <a:r>
              <a:rPr lang="en-US" dirty="0" smtClean="0"/>
              <a:t>statements </a:t>
            </a:r>
            <a:r>
              <a:rPr lang="en-US" dirty="0"/>
              <a:t>and positions that </a:t>
            </a:r>
            <a:endParaRPr lang="en-US" dirty="0" smtClean="0"/>
          </a:p>
          <a:p>
            <a:r>
              <a:rPr lang="en-US" dirty="0" smtClean="0"/>
              <a:t>the </a:t>
            </a:r>
            <a:r>
              <a:rPr lang="en-US" dirty="0"/>
              <a:t>major groups will use for </a:t>
            </a:r>
            <a:endParaRPr lang="en-US" dirty="0" smtClean="0"/>
          </a:p>
          <a:p>
            <a:r>
              <a:rPr lang="en-US" dirty="0" smtClean="0"/>
              <a:t>their </a:t>
            </a:r>
            <a:r>
              <a:rPr lang="en-US" dirty="0"/>
              <a:t>interventions during </a:t>
            </a:r>
            <a:endParaRPr lang="en-US" dirty="0" smtClean="0"/>
          </a:p>
          <a:p>
            <a:r>
              <a:rPr lang="en-US" dirty="0" smtClean="0"/>
              <a:t>UNEA </a:t>
            </a:r>
            <a:r>
              <a:rPr lang="en-US" dirty="0"/>
              <a:t>and in discussions </a:t>
            </a:r>
            <a:r>
              <a:rPr lang="en-US" dirty="0" smtClean="0"/>
              <a:t>with</a:t>
            </a:r>
          </a:p>
          <a:p>
            <a:r>
              <a:rPr lang="en-US" dirty="0" smtClean="0"/>
              <a:t> </a:t>
            </a:r>
            <a:r>
              <a:rPr lang="en-US" dirty="0"/>
              <a:t>Member States.</a:t>
            </a:r>
          </a:p>
          <a:p>
            <a:endParaRPr lang="en-US" dirty="0" smtClean="0"/>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929" y="5074575"/>
            <a:ext cx="5734050" cy="1783425"/>
          </a:xfrm>
          <a:prstGeom prst="rect">
            <a:avLst/>
          </a:prstGeom>
        </p:spPr>
      </p:pic>
    </p:spTree>
    <p:extLst>
      <p:ext uri="{BB962C8B-B14F-4D97-AF65-F5344CB8AC3E}">
        <p14:creationId xmlns:p14="http://schemas.microsoft.com/office/powerpoint/2010/main" val="22985887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7203"/>
            <a:ext cx="3705052" cy="830997"/>
          </a:xfrm>
          <a:prstGeom prst="rect">
            <a:avLst/>
          </a:prstGeom>
        </p:spPr>
        <p:txBody>
          <a:bodyPr wrap="none">
            <a:spAutoFit/>
          </a:bodyPr>
          <a:lstStyle/>
          <a:p>
            <a:pPr algn="r"/>
            <a:r>
              <a:rPr lang="en-US" sz="2400" b="1" dirty="0" smtClean="0">
                <a:solidFill>
                  <a:schemeClr val="bg1"/>
                </a:solidFill>
              </a:rPr>
              <a:t>Proposed UNEA2 Structure</a:t>
            </a:r>
          </a:p>
          <a:p>
            <a:pPr algn="r"/>
            <a:r>
              <a:rPr lang="en-US" sz="2400" b="1" dirty="0" smtClean="0">
                <a:solidFill>
                  <a:schemeClr val="bg1"/>
                </a:solidFill>
              </a:rPr>
              <a:t>23-27 May 2016</a:t>
            </a:r>
            <a:endParaRPr lang="en-GB" sz="24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8000" cy="16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1676400"/>
            <a:ext cx="5034327" cy="584775"/>
          </a:xfrm>
          <a:prstGeom prst="rect">
            <a:avLst/>
          </a:prstGeom>
        </p:spPr>
        <p:txBody>
          <a:bodyPr wrap="none">
            <a:spAutoFit/>
          </a:bodyPr>
          <a:lstStyle/>
          <a:p>
            <a:r>
              <a:rPr lang="en-US" sz="3200" b="1" dirty="0" smtClean="0">
                <a:solidFill>
                  <a:srgbClr val="00B0F0"/>
                </a:solidFill>
              </a:rPr>
              <a:t>UNEA – ongoing discussions</a:t>
            </a:r>
            <a:endParaRPr lang="en-US" sz="3200" b="1" dirty="0">
              <a:solidFill>
                <a:srgbClr val="00B0F0"/>
              </a:solidFill>
            </a:endParaRPr>
          </a:p>
        </p:txBody>
      </p:sp>
      <p:sp>
        <p:nvSpPr>
          <p:cNvPr id="2" name="Rectangle 1"/>
          <p:cNvSpPr/>
          <p:nvPr/>
        </p:nvSpPr>
        <p:spPr>
          <a:xfrm>
            <a:off x="228600" y="2261176"/>
            <a:ext cx="8458200" cy="5078313"/>
          </a:xfrm>
          <a:prstGeom prst="rect">
            <a:avLst/>
          </a:prstGeom>
        </p:spPr>
        <p:txBody>
          <a:bodyPr wrap="square">
            <a:spAutoFit/>
          </a:bodyPr>
          <a:lstStyle/>
          <a:p>
            <a:r>
              <a:rPr lang="en-US" b="1" dirty="0"/>
              <a:t>The Committee of the Whole</a:t>
            </a:r>
            <a:r>
              <a:rPr lang="en-US" dirty="0"/>
              <a:t> agreed on the roles of the drafting groups, which are now engaged in negotiations on the various draft resolutions. </a:t>
            </a:r>
            <a:r>
              <a:rPr lang="en-US" dirty="0" smtClean="0"/>
              <a:t>Discussions are focused </a:t>
            </a:r>
            <a:r>
              <a:rPr lang="en-US" dirty="0"/>
              <a:t>on a number of resolutions, with work on some of them continuing later in the drafting groups.</a:t>
            </a:r>
          </a:p>
          <a:p>
            <a:r>
              <a:rPr lang="en-US" b="1" dirty="0" smtClean="0"/>
              <a:t>The </a:t>
            </a:r>
            <a:r>
              <a:rPr lang="en-US" b="1" dirty="0"/>
              <a:t>Ministerial session </a:t>
            </a:r>
            <a:r>
              <a:rPr lang="en-US" dirty="0"/>
              <a:t>starts </a:t>
            </a:r>
            <a:r>
              <a:rPr lang="en-US" dirty="0" smtClean="0"/>
              <a:t>on 26</a:t>
            </a:r>
            <a:r>
              <a:rPr lang="en-US" baseline="30000" dirty="0" smtClean="0"/>
              <a:t>th</a:t>
            </a:r>
            <a:r>
              <a:rPr lang="en-US" dirty="0" smtClean="0"/>
              <a:t> May, Thursday, delivering </a:t>
            </a:r>
            <a:r>
              <a:rPr lang="en-US" dirty="0"/>
              <a:t>the </a:t>
            </a:r>
            <a:r>
              <a:rPr lang="en-US" dirty="0" smtClean="0"/>
              <a:t>environmental </a:t>
            </a:r>
            <a:r>
              <a:rPr lang="en-US" dirty="0"/>
              <a:t>dimension and </a:t>
            </a:r>
            <a:r>
              <a:rPr lang="en-US" dirty="0" smtClean="0"/>
              <a:t>going on 27</a:t>
            </a:r>
            <a:r>
              <a:rPr lang="en-US" baseline="30000" dirty="0" smtClean="0"/>
              <a:t>th</a:t>
            </a:r>
            <a:r>
              <a:rPr lang="en-US" dirty="0" smtClean="0"/>
              <a:t> May, Friday and coming up with the </a:t>
            </a:r>
            <a:r>
              <a:rPr lang="en-US" dirty="0"/>
              <a:t>policy </a:t>
            </a:r>
            <a:r>
              <a:rPr lang="en-US" dirty="0" smtClean="0"/>
              <a:t>review. The </a:t>
            </a:r>
            <a:r>
              <a:rPr lang="en-US" dirty="0"/>
              <a:t>decision on the draft resolutions </a:t>
            </a:r>
            <a:r>
              <a:rPr lang="en-US" dirty="0" smtClean="0"/>
              <a:t>would come out on Friday</a:t>
            </a:r>
          </a:p>
          <a:p>
            <a:r>
              <a:rPr lang="en-US" dirty="0" smtClean="0"/>
              <a:t>UNEA </a:t>
            </a:r>
            <a:r>
              <a:rPr lang="en-US" dirty="0"/>
              <a:t>2 live streams on our YouTube channel http://bit.ly/1SNyI8b. </a:t>
            </a:r>
            <a:endParaRPr lang="en-US" dirty="0" smtClean="0"/>
          </a:p>
          <a:p>
            <a:r>
              <a:rPr lang="en-US" dirty="0" smtClean="0"/>
              <a:t>UNEA </a:t>
            </a:r>
            <a:r>
              <a:rPr lang="en-US" dirty="0"/>
              <a:t>information is also available via a handy mobile app that also sends you notifications/alerts/announcements/ updates. The app is free of charge and is easy to download and install on Android and Apple devices – just look for the UNEP Events app at Google Play Store or iTunes App Store. </a:t>
            </a:r>
            <a:endParaRPr lang="en-US" dirty="0" smtClean="0"/>
          </a:p>
          <a:p>
            <a:r>
              <a:rPr lang="en-US" dirty="0" smtClean="0"/>
              <a:t>You </a:t>
            </a:r>
            <a:r>
              <a:rPr lang="en-US" dirty="0"/>
              <a:t>can also engage with UNEP and others on social media via #UNEA2</a:t>
            </a:r>
            <a:r>
              <a:rPr lang="en-US" dirty="0" smtClean="0"/>
              <a:t>.</a:t>
            </a:r>
          </a:p>
          <a:p>
            <a:pPr>
              <a:spcBef>
                <a:spcPct val="0"/>
              </a:spcBef>
            </a:pPr>
            <a:r>
              <a:rPr lang="en-US" altLang="en-US" b="1" i="1" dirty="0">
                <a:solidFill>
                  <a:srgbClr val="00ADFB"/>
                </a:solidFill>
                <a:latin typeface="Calibri" pitchFamily="34" charset="0"/>
              </a:rPr>
              <a:t>Twitter      •</a:t>
            </a:r>
            <a:r>
              <a:rPr lang="en-US" altLang="en-US" b="1" i="1" dirty="0">
                <a:solidFill>
                  <a:srgbClr val="606060"/>
                </a:solidFill>
                <a:latin typeface="Calibri" pitchFamily="34" charset="0"/>
              </a:rPr>
              <a:t>   </a:t>
            </a:r>
            <a:r>
              <a:rPr lang="en-US" altLang="en-US" b="1" i="1" dirty="0" err="1">
                <a:solidFill>
                  <a:srgbClr val="606060"/>
                </a:solidFill>
                <a:latin typeface="Calibri" pitchFamily="34" charset="0"/>
              </a:rPr>
              <a:t>UNEPinEurope</a:t>
            </a:r>
            <a:endParaRPr lang="en-US" altLang="en-US" b="1" i="1" dirty="0">
              <a:solidFill>
                <a:srgbClr val="606060"/>
              </a:solidFill>
              <a:latin typeface="Calibri" pitchFamily="34" charset="0"/>
            </a:endParaRPr>
          </a:p>
          <a:p>
            <a:pPr>
              <a:spcBef>
                <a:spcPct val="0"/>
              </a:spcBef>
            </a:pPr>
            <a:r>
              <a:rPr lang="en-US" altLang="ko-KR" b="1" i="1" dirty="0">
                <a:solidFill>
                  <a:srgbClr val="234495"/>
                </a:solidFill>
                <a:latin typeface="Calibri" pitchFamily="34" charset="0"/>
              </a:rPr>
              <a:t>Facebook  •   </a:t>
            </a:r>
            <a:r>
              <a:rPr lang="en-US" altLang="ko-KR" b="1" i="1" dirty="0">
                <a:solidFill>
                  <a:srgbClr val="606060"/>
                </a:solidFill>
                <a:latin typeface="Calibri" pitchFamily="34" charset="0"/>
              </a:rPr>
              <a:t>unep.org</a:t>
            </a:r>
          </a:p>
          <a:p>
            <a:pPr>
              <a:spcBef>
                <a:spcPct val="0"/>
              </a:spcBef>
            </a:pPr>
            <a:r>
              <a:rPr lang="en-US" altLang="en-US" b="1" dirty="0" err="1">
                <a:solidFill>
                  <a:srgbClr val="FF0000"/>
                </a:solidFill>
                <a:latin typeface="Calibri" pitchFamily="34" charset="0"/>
              </a:rPr>
              <a:t>Youtube</a:t>
            </a:r>
            <a:r>
              <a:rPr lang="en-US" altLang="en-US" b="1" dirty="0">
                <a:solidFill>
                  <a:srgbClr val="FF0000"/>
                </a:solidFill>
                <a:latin typeface="Calibri" pitchFamily="34" charset="0"/>
              </a:rPr>
              <a:t>    •   </a:t>
            </a:r>
            <a:r>
              <a:rPr lang="en-US" altLang="en-US" b="1" dirty="0" err="1">
                <a:solidFill>
                  <a:srgbClr val="606060"/>
                </a:solidFill>
                <a:latin typeface="Calibri" pitchFamily="34" charset="0"/>
              </a:rPr>
              <a:t>unepandyou</a:t>
            </a:r>
            <a:endParaRPr lang="en-US" altLang="en-US" b="1" i="1" dirty="0">
              <a:solidFill>
                <a:srgbClr val="606060"/>
              </a:solidFill>
              <a:latin typeface="Calibri" pitchFamily="34" charset="0"/>
            </a:endParaRPr>
          </a:p>
          <a:p>
            <a:endParaRPr lang="en-US" dirty="0" smtClean="0"/>
          </a:p>
          <a:p>
            <a:endParaRPr lang="en-GB" dirty="0"/>
          </a:p>
        </p:txBody>
      </p:sp>
    </p:spTree>
    <p:extLst>
      <p:ext uri="{BB962C8B-B14F-4D97-AF65-F5344CB8AC3E}">
        <p14:creationId xmlns:p14="http://schemas.microsoft.com/office/powerpoint/2010/main" val="16732340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8748000" cy="678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29"/>
          <p:cNvSpPr>
            <a:spLocks/>
          </p:cNvSpPr>
          <p:nvPr>
            <p:custDataLst>
              <p:tags r:id="rId1"/>
            </p:custDataLst>
          </p:nvPr>
        </p:nvSpPr>
        <p:spPr bwMode="gray">
          <a:xfrm>
            <a:off x="2590800" y="1371600"/>
            <a:ext cx="2011800" cy="68580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accent1">
              <a:lumMod val="75000"/>
            </a:schemeClr>
          </a:solidFill>
          <a:ln w="9525">
            <a:solidFill>
              <a:srgbClr val="CC0000"/>
            </a:solidFill>
            <a:round/>
            <a:headEnd/>
            <a:tailEnd/>
          </a:ln>
        </p:spPr>
        <p:txBody>
          <a:bodyPr tIns="91440" bIns="91440"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en-US" sz="2800" b="1" dirty="0">
              <a:solidFill>
                <a:srgbClr val="009900"/>
              </a:solidFill>
              <a:ea typeface="BatangChe" pitchFamily="49" charset="-127"/>
              <a:cs typeface="Arial" charset="0"/>
            </a:endParaRPr>
          </a:p>
        </p:txBody>
      </p:sp>
      <p:sp>
        <p:nvSpPr>
          <p:cNvPr id="6" name="Freeform 29"/>
          <p:cNvSpPr>
            <a:spLocks/>
          </p:cNvSpPr>
          <p:nvPr>
            <p:custDataLst>
              <p:tags r:id="rId2"/>
            </p:custDataLst>
          </p:nvPr>
        </p:nvSpPr>
        <p:spPr bwMode="gray">
          <a:xfrm>
            <a:off x="3810000" y="4953000"/>
            <a:ext cx="2209800" cy="609600"/>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accent1">
              <a:lumMod val="75000"/>
            </a:schemeClr>
          </a:solidFill>
          <a:ln w="9525">
            <a:solidFill>
              <a:srgbClr val="CC0000"/>
            </a:solidFill>
            <a:round/>
            <a:headEnd/>
            <a:tailEnd/>
          </a:ln>
        </p:spPr>
        <p:txBody>
          <a:bodyPr tIns="91440" bIns="91440"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r-FR" altLang="en-US" sz="2800" b="1" dirty="0">
              <a:solidFill>
                <a:srgbClr val="009900"/>
              </a:solidFill>
              <a:ea typeface="BatangChe" pitchFamily="49" charset="-127"/>
              <a:cs typeface="Arial" charset="0"/>
            </a:endParaRPr>
          </a:p>
        </p:txBody>
      </p:sp>
    </p:spTree>
    <p:extLst>
      <p:ext uri="{BB962C8B-B14F-4D97-AF65-F5344CB8AC3E}">
        <p14:creationId xmlns:p14="http://schemas.microsoft.com/office/powerpoint/2010/main" val="3711979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81275"/>
            <a:ext cx="353377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609600" y="914400"/>
            <a:ext cx="8077200"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3550" indent="-463550">
              <a:spcBef>
                <a:spcPts val="600"/>
              </a:spcBef>
              <a:spcAft>
                <a:spcPts val="600"/>
              </a:spcAft>
              <a:buSzPct val="70000"/>
              <a:buFont typeface="Wingdings" pitchFamily="2" charset="2"/>
              <a:buChar char="q"/>
            </a:pPr>
            <a:endParaRPr lang="en-US" sz="2000" b="1" dirty="0" smtClean="0">
              <a:solidFill>
                <a:srgbClr val="0070C0"/>
              </a:solidFill>
            </a:endParaRPr>
          </a:p>
        </p:txBody>
      </p:sp>
      <p:sp>
        <p:nvSpPr>
          <p:cNvPr id="6" name="Rectangle 5"/>
          <p:cNvSpPr/>
          <p:nvPr/>
        </p:nvSpPr>
        <p:spPr>
          <a:xfrm>
            <a:off x="3657600" y="3676471"/>
            <a:ext cx="5105400" cy="1200329"/>
          </a:xfrm>
          <a:prstGeom prst="rect">
            <a:avLst/>
          </a:prstGeom>
        </p:spPr>
        <p:txBody>
          <a:bodyPr wrap="square">
            <a:spAutoFit/>
          </a:bodyPr>
          <a:lstStyle/>
          <a:p>
            <a:pPr>
              <a:spcAft>
                <a:spcPts val="600"/>
              </a:spcAft>
              <a:tabLst>
                <a:tab pos="1377950" algn="l"/>
              </a:tabLst>
            </a:pPr>
            <a:r>
              <a:rPr lang="en-US" sz="7200" b="1" dirty="0" smtClean="0">
                <a:solidFill>
                  <a:schemeClr val="tx2"/>
                </a:solidFill>
              </a:rPr>
              <a:t>Thank you.     </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 y="1"/>
            <a:ext cx="9144000" cy="213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733800" y="152162"/>
            <a:ext cx="5410200" cy="1600438"/>
          </a:xfrm>
          <a:prstGeom prst="rect">
            <a:avLst/>
          </a:prstGeom>
        </p:spPr>
        <p:txBody>
          <a:bodyPr wrap="square">
            <a:spAutoFit/>
          </a:bodyPr>
          <a:lstStyle/>
          <a:p>
            <a:pPr algn="ctr"/>
            <a:r>
              <a:rPr lang="en-US" sz="2200" b="1" dirty="0">
                <a:solidFill>
                  <a:srgbClr val="00B0F0"/>
                </a:solidFill>
              </a:rPr>
              <a:t>Delivering on the environmental dimension </a:t>
            </a:r>
            <a:endParaRPr lang="en-US" sz="2200" b="1" dirty="0" smtClean="0">
              <a:solidFill>
                <a:srgbClr val="00B0F0"/>
              </a:solidFill>
            </a:endParaRPr>
          </a:p>
          <a:p>
            <a:pPr algn="ctr"/>
            <a:r>
              <a:rPr lang="en-US" sz="2200" b="1" dirty="0" smtClean="0">
                <a:solidFill>
                  <a:srgbClr val="00B0F0"/>
                </a:solidFill>
              </a:rPr>
              <a:t>of </a:t>
            </a:r>
            <a:r>
              <a:rPr lang="en-US" sz="2200" b="1" dirty="0">
                <a:solidFill>
                  <a:srgbClr val="00B0F0"/>
                </a:solidFill>
              </a:rPr>
              <a:t>the 2030 Agenda </a:t>
            </a:r>
            <a:r>
              <a:rPr lang="en-US" sz="2200" b="1" dirty="0" smtClean="0">
                <a:solidFill>
                  <a:srgbClr val="00B0F0"/>
                </a:solidFill>
              </a:rPr>
              <a:t/>
            </a:r>
            <a:br>
              <a:rPr lang="en-US" sz="2200" b="1" dirty="0" smtClean="0">
                <a:solidFill>
                  <a:srgbClr val="00B0F0"/>
                </a:solidFill>
              </a:rPr>
            </a:br>
            <a:r>
              <a:rPr lang="en-US" sz="2200" b="1" dirty="0" smtClean="0">
                <a:solidFill>
                  <a:srgbClr val="00B0F0"/>
                </a:solidFill>
              </a:rPr>
              <a:t>for </a:t>
            </a:r>
            <a:r>
              <a:rPr lang="en-US" sz="2200" b="1" dirty="0">
                <a:solidFill>
                  <a:srgbClr val="00B0F0"/>
                </a:solidFill>
              </a:rPr>
              <a:t>Sustainable </a:t>
            </a:r>
            <a:r>
              <a:rPr lang="en-US" sz="2200" b="1" dirty="0" smtClean="0">
                <a:solidFill>
                  <a:srgbClr val="00B0F0"/>
                </a:solidFill>
              </a:rPr>
              <a:t>Development</a:t>
            </a:r>
            <a:r>
              <a:rPr lang="en-US" sz="1000" b="1" dirty="0" smtClean="0">
                <a:solidFill>
                  <a:srgbClr val="00B0F0"/>
                </a:solidFill>
              </a:rPr>
              <a:t/>
            </a:r>
            <a:br>
              <a:rPr lang="en-US" sz="1000" b="1" dirty="0" smtClean="0">
                <a:solidFill>
                  <a:srgbClr val="00B0F0"/>
                </a:solidFill>
              </a:rPr>
            </a:br>
            <a:r>
              <a:rPr lang="en-US" sz="1000" b="1" dirty="0" smtClean="0">
                <a:solidFill>
                  <a:srgbClr val="00B0F0"/>
                </a:solidFill>
              </a:rPr>
              <a:t/>
            </a:r>
            <a:br>
              <a:rPr lang="en-US" sz="1000" b="1" dirty="0" smtClean="0">
                <a:solidFill>
                  <a:srgbClr val="00B0F0"/>
                </a:solidFill>
              </a:rPr>
            </a:br>
            <a:r>
              <a:rPr lang="en-US" sz="2200" b="1" dirty="0" smtClean="0">
                <a:solidFill>
                  <a:srgbClr val="00B0F0"/>
                </a:solidFill>
              </a:rPr>
              <a:t>23-27 May 2016</a:t>
            </a:r>
            <a:endParaRPr lang="en-GB" sz="2200" b="1" dirty="0">
              <a:solidFill>
                <a:srgbClr val="00B0F0"/>
              </a:solidFill>
            </a:endParaRPr>
          </a:p>
        </p:txBody>
      </p:sp>
    </p:spTree>
    <p:extLst>
      <p:ext uri="{BB962C8B-B14F-4D97-AF65-F5344CB8AC3E}">
        <p14:creationId xmlns:p14="http://schemas.microsoft.com/office/powerpoint/2010/main" val="12138222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7203"/>
            <a:ext cx="3705052" cy="830997"/>
          </a:xfrm>
          <a:prstGeom prst="rect">
            <a:avLst/>
          </a:prstGeom>
        </p:spPr>
        <p:txBody>
          <a:bodyPr wrap="none">
            <a:spAutoFit/>
          </a:bodyPr>
          <a:lstStyle/>
          <a:p>
            <a:pPr algn="r"/>
            <a:r>
              <a:rPr lang="en-US" sz="2400" b="1" dirty="0" smtClean="0">
                <a:solidFill>
                  <a:schemeClr val="bg1"/>
                </a:solidFill>
              </a:rPr>
              <a:t>Proposed UNEA2 Structure</a:t>
            </a:r>
          </a:p>
          <a:p>
            <a:pPr algn="r"/>
            <a:r>
              <a:rPr lang="en-US" sz="2400" b="1" dirty="0" smtClean="0">
                <a:solidFill>
                  <a:schemeClr val="bg1"/>
                </a:solidFill>
              </a:rPr>
              <a:t>23-27 May 2016</a:t>
            </a:r>
            <a:endParaRPr lang="en-GB" sz="24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32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5452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7203"/>
            <a:ext cx="3705052" cy="830997"/>
          </a:xfrm>
          <a:prstGeom prst="rect">
            <a:avLst/>
          </a:prstGeom>
        </p:spPr>
        <p:txBody>
          <a:bodyPr wrap="none">
            <a:spAutoFit/>
          </a:bodyPr>
          <a:lstStyle/>
          <a:p>
            <a:pPr algn="r"/>
            <a:r>
              <a:rPr lang="en-US" sz="2400" b="1" dirty="0" smtClean="0">
                <a:solidFill>
                  <a:schemeClr val="bg1"/>
                </a:solidFill>
              </a:rPr>
              <a:t>Proposed UNEA2 Structure</a:t>
            </a:r>
          </a:p>
          <a:p>
            <a:pPr algn="r"/>
            <a:r>
              <a:rPr lang="en-US" sz="2400" b="1" dirty="0" smtClean="0">
                <a:solidFill>
                  <a:schemeClr val="bg1"/>
                </a:solidFill>
              </a:rPr>
              <a:t>23-27 May 2016</a:t>
            </a:r>
            <a:endParaRPr lang="en-GB" sz="2400" dirty="0">
              <a:solidFill>
                <a:schemeClr val="bg1"/>
              </a:solidFill>
            </a:endParaRPr>
          </a:p>
        </p:txBody>
      </p:sp>
      <p:sp>
        <p:nvSpPr>
          <p:cNvPr id="2" name="Rounded Rectangle 1"/>
          <p:cNvSpPr/>
          <p:nvPr/>
        </p:nvSpPr>
        <p:spPr>
          <a:xfrm>
            <a:off x="228600" y="2438400"/>
            <a:ext cx="7467600" cy="5304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Global Major Groups and Stakeholders Forum (GMGSF)</a:t>
            </a:r>
          </a:p>
        </p:txBody>
      </p:sp>
      <p:sp>
        <p:nvSpPr>
          <p:cNvPr id="5" name="Rounded Rectangle 4"/>
          <p:cNvSpPr/>
          <p:nvPr/>
        </p:nvSpPr>
        <p:spPr>
          <a:xfrm>
            <a:off x="1143000" y="1752600"/>
            <a:ext cx="5089812" cy="5302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Science-Policy Forum (SPF)</a:t>
            </a:r>
          </a:p>
        </p:txBody>
      </p:sp>
      <p:sp>
        <p:nvSpPr>
          <p:cNvPr id="12" name="Rounded Rectangle 11"/>
          <p:cNvSpPr/>
          <p:nvPr/>
        </p:nvSpPr>
        <p:spPr>
          <a:xfrm>
            <a:off x="76200" y="3352800"/>
            <a:ext cx="1371600" cy="83820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Opening of </a:t>
            </a:r>
          </a:p>
          <a:p>
            <a:pPr algn="ctr"/>
            <a:r>
              <a:rPr lang="en-US" b="1" dirty="0" smtClean="0">
                <a:solidFill>
                  <a:schemeClr val="bg1"/>
                </a:solidFill>
              </a:rPr>
              <a:t>UNEA2</a:t>
            </a:r>
            <a:endParaRPr lang="en-GB" sz="1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08000" cy="16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29"/>
          <p:cNvSpPr>
            <a:spLocks/>
          </p:cNvSpPr>
          <p:nvPr>
            <p:custDataLst>
              <p:tags r:id="rId1"/>
            </p:custDataLst>
          </p:nvPr>
        </p:nvSpPr>
        <p:spPr bwMode="gray">
          <a:xfrm>
            <a:off x="6141027" y="990600"/>
            <a:ext cx="2926773" cy="917575"/>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dirty="0" smtClean="0">
                <a:solidFill>
                  <a:schemeClr val="accent1">
                    <a:lumMod val="75000"/>
                  </a:schemeClr>
                </a:solidFill>
                <a:latin typeface="Calibri" pitchFamily="34" charset="0"/>
                <a:ea typeface="BatangChe" pitchFamily="49" charset="-127"/>
                <a:cs typeface="Arial" charset="0"/>
              </a:rPr>
              <a:t>Thur. 19- Wed 25 May 2016</a:t>
            </a:r>
            <a:endParaRPr lang="fr-FR" altLang="en-US" sz="1800" b="1" dirty="0">
              <a:solidFill>
                <a:schemeClr val="accent1">
                  <a:lumMod val="75000"/>
                </a:schemeClr>
              </a:solidFill>
              <a:ea typeface="BatangChe" pitchFamily="49" charset="-127"/>
              <a:cs typeface="Arial" charset="0"/>
            </a:endParaRPr>
          </a:p>
        </p:txBody>
      </p:sp>
      <p:sp>
        <p:nvSpPr>
          <p:cNvPr id="21" name="Rounded Rectangle 20"/>
          <p:cNvSpPr/>
          <p:nvPr/>
        </p:nvSpPr>
        <p:spPr>
          <a:xfrm>
            <a:off x="4953000" y="2895600"/>
            <a:ext cx="27072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International Day of Biodiversity</a:t>
            </a:r>
            <a:endParaRPr lang="en-GB" sz="1400" dirty="0">
              <a:solidFill>
                <a:schemeClr val="tx1"/>
              </a:solidFill>
            </a:endParaRPr>
          </a:p>
        </p:txBody>
      </p:sp>
      <p:sp>
        <p:nvSpPr>
          <p:cNvPr id="23" name="Rounded Rectangle 22"/>
          <p:cNvSpPr/>
          <p:nvPr/>
        </p:nvSpPr>
        <p:spPr>
          <a:xfrm>
            <a:off x="1600199" y="3352800"/>
            <a:ext cx="2209801" cy="83820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Opening of </a:t>
            </a:r>
          </a:p>
          <a:p>
            <a:pPr algn="ctr"/>
            <a:r>
              <a:rPr lang="en-US" b="1" dirty="0" smtClean="0">
                <a:solidFill>
                  <a:schemeClr val="bg1"/>
                </a:solidFill>
              </a:rPr>
              <a:t>Committee of the Whole (COW)</a:t>
            </a:r>
            <a:endParaRPr lang="en-GB" sz="1400" dirty="0">
              <a:solidFill>
                <a:schemeClr val="bg1"/>
              </a:solidFill>
            </a:endParaRPr>
          </a:p>
        </p:txBody>
      </p:sp>
      <p:sp>
        <p:nvSpPr>
          <p:cNvPr id="24" name="Rounded Rectangle 23"/>
          <p:cNvSpPr/>
          <p:nvPr/>
        </p:nvSpPr>
        <p:spPr>
          <a:xfrm>
            <a:off x="5715000" y="3352800"/>
            <a:ext cx="2209801" cy="83820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UNEA2 COW</a:t>
            </a:r>
          </a:p>
          <a:p>
            <a:pPr algn="ctr"/>
            <a:r>
              <a:rPr lang="en-US" sz="1400" b="1" dirty="0" smtClean="0">
                <a:solidFill>
                  <a:schemeClr val="bg1"/>
                </a:solidFill>
              </a:rPr>
              <a:t>Working Groups</a:t>
            </a:r>
            <a:endParaRPr lang="en-GB" sz="1400" dirty="0">
              <a:solidFill>
                <a:schemeClr val="bg1"/>
              </a:solidFill>
            </a:endParaRPr>
          </a:p>
        </p:txBody>
      </p:sp>
      <p:sp>
        <p:nvSpPr>
          <p:cNvPr id="25" name="Rounded Rectangle 24"/>
          <p:cNvSpPr/>
          <p:nvPr/>
        </p:nvSpPr>
        <p:spPr>
          <a:xfrm>
            <a:off x="3810000" y="32004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26" name="Rounded Rectangle 25"/>
          <p:cNvSpPr/>
          <p:nvPr/>
        </p:nvSpPr>
        <p:spPr>
          <a:xfrm>
            <a:off x="3810000" y="34290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27" name="Rounded Rectangle 26"/>
          <p:cNvSpPr/>
          <p:nvPr/>
        </p:nvSpPr>
        <p:spPr>
          <a:xfrm>
            <a:off x="3810000" y="36576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28" name="Rounded Rectangle 27"/>
          <p:cNvSpPr/>
          <p:nvPr/>
        </p:nvSpPr>
        <p:spPr>
          <a:xfrm>
            <a:off x="3810000" y="38481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29" name="Rounded Rectangle 28"/>
          <p:cNvSpPr/>
          <p:nvPr/>
        </p:nvSpPr>
        <p:spPr>
          <a:xfrm>
            <a:off x="3810000" y="40386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30" name="Rounded Rectangle 29"/>
          <p:cNvSpPr/>
          <p:nvPr/>
        </p:nvSpPr>
        <p:spPr>
          <a:xfrm>
            <a:off x="8001000" y="33528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31" name="Rounded Rectangle 30"/>
          <p:cNvSpPr/>
          <p:nvPr/>
        </p:nvSpPr>
        <p:spPr>
          <a:xfrm>
            <a:off x="8001000" y="35814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32" name="Rounded Rectangle 31"/>
          <p:cNvSpPr/>
          <p:nvPr/>
        </p:nvSpPr>
        <p:spPr>
          <a:xfrm>
            <a:off x="8001000" y="38100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33" name="Rounded Rectangle 32"/>
          <p:cNvSpPr/>
          <p:nvPr/>
        </p:nvSpPr>
        <p:spPr>
          <a:xfrm>
            <a:off x="8001000" y="40005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cxnSp>
        <p:nvCxnSpPr>
          <p:cNvPr id="4" name="Straight Connector 3"/>
          <p:cNvCxnSpPr/>
          <p:nvPr/>
        </p:nvCxnSpPr>
        <p:spPr>
          <a:xfrm>
            <a:off x="-76200" y="2362200"/>
            <a:ext cx="9220200" cy="0"/>
          </a:xfrm>
          <a:prstGeom prst="line">
            <a:avLst/>
          </a:prstGeom>
        </p:spPr>
        <p:style>
          <a:lnRef idx="1">
            <a:schemeClr val="accent5"/>
          </a:lnRef>
          <a:fillRef idx="0">
            <a:schemeClr val="accent5"/>
          </a:fillRef>
          <a:effectRef idx="0">
            <a:schemeClr val="accent5"/>
          </a:effectRef>
          <a:fontRef idx="minor">
            <a:schemeClr val="tx1"/>
          </a:fontRef>
        </p:style>
      </p:cxnSp>
      <p:sp>
        <p:nvSpPr>
          <p:cNvPr id="15" name="Rectangle 14"/>
          <p:cNvSpPr/>
          <p:nvPr/>
        </p:nvSpPr>
        <p:spPr>
          <a:xfrm>
            <a:off x="7842963" y="2057400"/>
            <a:ext cx="1377237" cy="307777"/>
          </a:xfrm>
          <a:prstGeom prst="rect">
            <a:avLst/>
          </a:prstGeom>
        </p:spPr>
        <p:txBody>
          <a:bodyPr wrap="none">
            <a:spAutoFit/>
          </a:bodyPr>
          <a:lstStyle/>
          <a:p>
            <a:pPr algn="ctr"/>
            <a:r>
              <a:rPr lang="en-US" sz="1400" b="1" dirty="0">
                <a:solidFill>
                  <a:srgbClr val="002060"/>
                </a:solidFill>
              </a:rPr>
              <a:t>19-20 May 2016</a:t>
            </a:r>
            <a:endParaRPr lang="en-GB" sz="1400" dirty="0">
              <a:solidFill>
                <a:srgbClr val="002060"/>
              </a:solidFill>
            </a:endParaRPr>
          </a:p>
        </p:txBody>
      </p:sp>
      <p:cxnSp>
        <p:nvCxnSpPr>
          <p:cNvPr id="35" name="Straight Connector 34"/>
          <p:cNvCxnSpPr/>
          <p:nvPr/>
        </p:nvCxnSpPr>
        <p:spPr>
          <a:xfrm>
            <a:off x="0" y="3048000"/>
            <a:ext cx="9144000" cy="9401"/>
          </a:xfrm>
          <a:prstGeom prst="line">
            <a:avLst/>
          </a:prstGeom>
        </p:spPr>
        <p:style>
          <a:lnRef idx="1">
            <a:schemeClr val="accent5"/>
          </a:lnRef>
          <a:fillRef idx="0">
            <a:schemeClr val="accent5"/>
          </a:fillRef>
          <a:effectRef idx="0">
            <a:schemeClr val="accent5"/>
          </a:effectRef>
          <a:fontRef idx="minor">
            <a:schemeClr val="tx1"/>
          </a:fontRef>
        </p:style>
      </p:cxnSp>
      <p:sp>
        <p:nvSpPr>
          <p:cNvPr id="36" name="Rectangle 35"/>
          <p:cNvSpPr/>
          <p:nvPr/>
        </p:nvSpPr>
        <p:spPr>
          <a:xfrm>
            <a:off x="7842964" y="2743200"/>
            <a:ext cx="1377235" cy="307777"/>
          </a:xfrm>
          <a:prstGeom prst="rect">
            <a:avLst/>
          </a:prstGeom>
        </p:spPr>
        <p:txBody>
          <a:bodyPr wrap="none">
            <a:spAutoFit/>
          </a:bodyPr>
          <a:lstStyle/>
          <a:p>
            <a:pPr algn="ctr"/>
            <a:r>
              <a:rPr lang="en-US" sz="1400" b="1" dirty="0" smtClean="0">
                <a:solidFill>
                  <a:srgbClr val="002060"/>
                </a:solidFill>
              </a:rPr>
              <a:t>21-22 </a:t>
            </a:r>
            <a:r>
              <a:rPr lang="en-US" sz="1400" b="1" dirty="0">
                <a:solidFill>
                  <a:srgbClr val="002060"/>
                </a:solidFill>
              </a:rPr>
              <a:t>May 2016</a:t>
            </a:r>
            <a:endParaRPr lang="en-GB" sz="1400" dirty="0">
              <a:solidFill>
                <a:srgbClr val="002060"/>
              </a:solidFill>
            </a:endParaRPr>
          </a:p>
        </p:txBody>
      </p:sp>
      <p:cxnSp>
        <p:nvCxnSpPr>
          <p:cNvPr id="37" name="Straight Connector 36"/>
          <p:cNvCxnSpPr/>
          <p:nvPr/>
        </p:nvCxnSpPr>
        <p:spPr>
          <a:xfrm>
            <a:off x="0" y="4867399"/>
            <a:ext cx="9144000" cy="9401"/>
          </a:xfrm>
          <a:prstGeom prst="line">
            <a:avLst/>
          </a:prstGeom>
        </p:spPr>
        <p:style>
          <a:lnRef idx="1">
            <a:schemeClr val="accent5"/>
          </a:lnRef>
          <a:fillRef idx="0">
            <a:schemeClr val="accent5"/>
          </a:fillRef>
          <a:effectRef idx="0">
            <a:schemeClr val="accent5"/>
          </a:effectRef>
          <a:fontRef idx="minor">
            <a:schemeClr val="tx1"/>
          </a:fontRef>
        </p:style>
      </p:cxnSp>
      <p:sp>
        <p:nvSpPr>
          <p:cNvPr id="38" name="Rectangle 37"/>
          <p:cNvSpPr/>
          <p:nvPr/>
        </p:nvSpPr>
        <p:spPr>
          <a:xfrm>
            <a:off x="7848600" y="4645223"/>
            <a:ext cx="1377235" cy="307777"/>
          </a:xfrm>
          <a:prstGeom prst="rect">
            <a:avLst/>
          </a:prstGeom>
        </p:spPr>
        <p:txBody>
          <a:bodyPr wrap="none">
            <a:spAutoFit/>
          </a:bodyPr>
          <a:lstStyle/>
          <a:p>
            <a:pPr algn="ctr"/>
            <a:r>
              <a:rPr lang="en-US" sz="1400" b="1" dirty="0" smtClean="0">
                <a:solidFill>
                  <a:srgbClr val="002060"/>
                </a:solidFill>
              </a:rPr>
              <a:t>23-24 </a:t>
            </a:r>
            <a:r>
              <a:rPr lang="en-US" sz="1400" b="1" dirty="0">
                <a:solidFill>
                  <a:srgbClr val="002060"/>
                </a:solidFill>
              </a:rPr>
              <a:t>May 2016</a:t>
            </a:r>
            <a:endParaRPr lang="en-GB" sz="1400" dirty="0">
              <a:solidFill>
                <a:srgbClr val="002060"/>
              </a:solidFill>
            </a:endParaRPr>
          </a:p>
        </p:txBody>
      </p:sp>
      <p:sp>
        <p:nvSpPr>
          <p:cNvPr id="39" name="Rounded Rectangle 38"/>
          <p:cNvSpPr/>
          <p:nvPr/>
        </p:nvSpPr>
        <p:spPr>
          <a:xfrm>
            <a:off x="762000" y="4267200"/>
            <a:ext cx="69342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Sustainable Innovation Expo  2016 (SIE 2016)</a:t>
            </a:r>
            <a:endParaRPr lang="en-GB" sz="2000" dirty="0">
              <a:solidFill>
                <a:schemeClr val="tx1"/>
              </a:solidFill>
            </a:endParaRPr>
          </a:p>
        </p:txBody>
      </p:sp>
      <p:cxnSp>
        <p:nvCxnSpPr>
          <p:cNvPr id="40" name="Straight Connector 39"/>
          <p:cNvCxnSpPr/>
          <p:nvPr/>
        </p:nvCxnSpPr>
        <p:spPr>
          <a:xfrm>
            <a:off x="0" y="6629400"/>
            <a:ext cx="9144000" cy="9401"/>
          </a:xfrm>
          <a:prstGeom prst="line">
            <a:avLst/>
          </a:prstGeom>
        </p:spPr>
        <p:style>
          <a:lnRef idx="1">
            <a:schemeClr val="accent5"/>
          </a:lnRef>
          <a:fillRef idx="0">
            <a:schemeClr val="accent5"/>
          </a:fillRef>
          <a:effectRef idx="0">
            <a:schemeClr val="accent5"/>
          </a:effectRef>
          <a:fontRef idx="minor">
            <a:schemeClr val="tx1"/>
          </a:fontRef>
        </p:style>
      </p:cxnSp>
      <p:sp>
        <p:nvSpPr>
          <p:cNvPr id="41" name="Rectangle 40"/>
          <p:cNvSpPr/>
          <p:nvPr/>
        </p:nvSpPr>
        <p:spPr>
          <a:xfrm>
            <a:off x="8004008" y="6397823"/>
            <a:ext cx="1139992" cy="307777"/>
          </a:xfrm>
          <a:prstGeom prst="rect">
            <a:avLst/>
          </a:prstGeom>
        </p:spPr>
        <p:txBody>
          <a:bodyPr wrap="none">
            <a:spAutoFit/>
          </a:bodyPr>
          <a:lstStyle/>
          <a:p>
            <a:pPr algn="ctr"/>
            <a:r>
              <a:rPr lang="en-US" sz="1400" b="1" dirty="0" smtClean="0">
                <a:solidFill>
                  <a:srgbClr val="002060"/>
                </a:solidFill>
              </a:rPr>
              <a:t>25 </a:t>
            </a:r>
            <a:r>
              <a:rPr lang="en-US" sz="1400" b="1" dirty="0">
                <a:solidFill>
                  <a:srgbClr val="002060"/>
                </a:solidFill>
              </a:rPr>
              <a:t>May 2016</a:t>
            </a:r>
            <a:endParaRPr lang="en-GB" sz="1400" dirty="0">
              <a:solidFill>
                <a:srgbClr val="002060"/>
              </a:solidFill>
            </a:endParaRPr>
          </a:p>
        </p:txBody>
      </p:sp>
      <p:sp>
        <p:nvSpPr>
          <p:cNvPr id="42" name="Rounded Rectangle 41"/>
          <p:cNvSpPr/>
          <p:nvPr/>
        </p:nvSpPr>
        <p:spPr>
          <a:xfrm>
            <a:off x="1828800" y="6248400"/>
            <a:ext cx="35814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SIE 2016 Lunch in Conversation</a:t>
            </a:r>
          </a:p>
          <a:p>
            <a:pPr algn="ctr"/>
            <a:r>
              <a:rPr lang="en-US" sz="1400" b="1" dirty="0" smtClean="0">
                <a:solidFill>
                  <a:schemeClr val="tx1"/>
                </a:solidFill>
              </a:rPr>
              <a:t>Partnership for an Inclusive Green Economy</a:t>
            </a:r>
            <a:endParaRPr lang="en-GB" sz="1400" dirty="0">
              <a:solidFill>
                <a:schemeClr val="tx1"/>
              </a:solidFill>
            </a:endParaRPr>
          </a:p>
        </p:txBody>
      </p:sp>
      <p:sp>
        <p:nvSpPr>
          <p:cNvPr id="43" name="Rounded Rectangle 42"/>
          <p:cNvSpPr/>
          <p:nvPr/>
        </p:nvSpPr>
        <p:spPr>
          <a:xfrm>
            <a:off x="228600" y="4953000"/>
            <a:ext cx="2819400" cy="41910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UNEA2 </a:t>
            </a:r>
            <a:r>
              <a:rPr lang="en-US" b="1" dirty="0" err="1" smtClean="0">
                <a:solidFill>
                  <a:schemeClr val="bg1"/>
                </a:solidFill>
              </a:rPr>
              <a:t>CoW</a:t>
            </a:r>
            <a:r>
              <a:rPr lang="en-US" b="1" dirty="0" smtClean="0">
                <a:solidFill>
                  <a:schemeClr val="bg1"/>
                </a:solidFill>
              </a:rPr>
              <a:t> </a:t>
            </a:r>
            <a:r>
              <a:rPr lang="en-US" sz="1400" b="1" dirty="0" smtClean="0">
                <a:solidFill>
                  <a:schemeClr val="bg1"/>
                </a:solidFill>
              </a:rPr>
              <a:t>Working Groups</a:t>
            </a:r>
            <a:endParaRPr lang="en-GB" sz="1400" dirty="0">
              <a:solidFill>
                <a:schemeClr val="bg1"/>
              </a:solidFill>
            </a:endParaRPr>
          </a:p>
        </p:txBody>
      </p:sp>
      <p:sp>
        <p:nvSpPr>
          <p:cNvPr id="44" name="Rounded Rectangle 43"/>
          <p:cNvSpPr/>
          <p:nvPr/>
        </p:nvSpPr>
        <p:spPr>
          <a:xfrm>
            <a:off x="7046400" y="5029200"/>
            <a:ext cx="1716600" cy="41910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Closing of </a:t>
            </a:r>
            <a:r>
              <a:rPr lang="en-US" b="1" dirty="0" err="1" smtClean="0">
                <a:solidFill>
                  <a:schemeClr val="bg1"/>
                </a:solidFill>
              </a:rPr>
              <a:t>CoW</a:t>
            </a:r>
            <a:r>
              <a:rPr lang="en-US" b="1" dirty="0" smtClean="0">
                <a:solidFill>
                  <a:schemeClr val="bg1"/>
                </a:solidFill>
              </a:rPr>
              <a:t> </a:t>
            </a:r>
            <a:endParaRPr lang="en-GB" sz="1400" dirty="0">
              <a:solidFill>
                <a:schemeClr val="bg1"/>
              </a:solidFill>
            </a:endParaRPr>
          </a:p>
        </p:txBody>
      </p:sp>
      <p:sp>
        <p:nvSpPr>
          <p:cNvPr id="45" name="Rounded Rectangle 44"/>
          <p:cNvSpPr/>
          <p:nvPr/>
        </p:nvSpPr>
        <p:spPr>
          <a:xfrm>
            <a:off x="0" y="5638800"/>
            <a:ext cx="3047999" cy="533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Symposium: </a:t>
            </a:r>
            <a:r>
              <a:rPr lang="en-GB" sz="1400" b="1" dirty="0" smtClean="0">
                <a:solidFill>
                  <a:schemeClr val="tx1"/>
                </a:solidFill>
              </a:rPr>
              <a:t>Mobilizing </a:t>
            </a:r>
            <a:r>
              <a:rPr lang="en-GB" sz="1400" b="1" dirty="0">
                <a:solidFill>
                  <a:schemeClr val="tx1"/>
                </a:solidFill>
              </a:rPr>
              <a:t>Resources for Sustainable Investments</a:t>
            </a:r>
            <a:endParaRPr lang="en-GB" sz="1400" dirty="0">
              <a:solidFill>
                <a:schemeClr val="tx1"/>
              </a:solidFill>
            </a:endParaRPr>
          </a:p>
        </p:txBody>
      </p:sp>
      <p:sp>
        <p:nvSpPr>
          <p:cNvPr id="46" name="Rounded Rectangle 45"/>
          <p:cNvSpPr/>
          <p:nvPr/>
        </p:nvSpPr>
        <p:spPr>
          <a:xfrm>
            <a:off x="4876800" y="5105400"/>
            <a:ext cx="2057400" cy="533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Symposium: </a:t>
            </a:r>
            <a:r>
              <a:rPr lang="en-GB" sz="1400" b="1" dirty="0">
                <a:solidFill>
                  <a:schemeClr val="tx1"/>
                </a:solidFill>
              </a:rPr>
              <a:t/>
            </a:r>
            <a:br>
              <a:rPr lang="en-GB" sz="1400" b="1" dirty="0">
                <a:solidFill>
                  <a:schemeClr val="tx1"/>
                </a:solidFill>
              </a:rPr>
            </a:br>
            <a:r>
              <a:rPr lang="en-GB" sz="1400" b="1" dirty="0" err="1" smtClean="0">
                <a:solidFill>
                  <a:schemeClr val="tx1"/>
                </a:solidFill>
              </a:rPr>
              <a:t>Env</a:t>
            </a:r>
            <a:r>
              <a:rPr lang="en-GB" sz="1400" b="1" dirty="0" smtClean="0">
                <a:solidFill>
                  <a:schemeClr val="tx1"/>
                </a:solidFill>
              </a:rPr>
              <a:t> and Displacement</a:t>
            </a:r>
            <a:endParaRPr lang="en-GB" sz="1400" dirty="0">
              <a:solidFill>
                <a:schemeClr val="tx1"/>
              </a:solidFill>
            </a:endParaRPr>
          </a:p>
        </p:txBody>
      </p:sp>
      <p:sp>
        <p:nvSpPr>
          <p:cNvPr id="47" name="Rounded Rectangle 46"/>
          <p:cNvSpPr/>
          <p:nvPr/>
        </p:nvSpPr>
        <p:spPr>
          <a:xfrm>
            <a:off x="5867400" y="5715000"/>
            <a:ext cx="21336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SIE 2016 Business Dialogue for </a:t>
            </a:r>
            <a:r>
              <a:rPr lang="en-US" sz="1400" b="1" dirty="0" err="1" smtClean="0">
                <a:solidFill>
                  <a:schemeClr val="tx1"/>
                </a:solidFill>
              </a:rPr>
              <a:t>Env</a:t>
            </a:r>
            <a:r>
              <a:rPr lang="en-US" sz="1400" b="1" dirty="0" smtClean="0">
                <a:solidFill>
                  <a:schemeClr val="tx1"/>
                </a:solidFill>
              </a:rPr>
              <a:t> </a:t>
            </a:r>
            <a:r>
              <a:rPr lang="en-US" sz="1400" b="1" dirty="0" err="1" smtClean="0">
                <a:solidFill>
                  <a:schemeClr val="tx1"/>
                </a:solidFill>
              </a:rPr>
              <a:t>Sus</a:t>
            </a:r>
            <a:endParaRPr lang="en-GB" sz="1400" dirty="0">
              <a:solidFill>
                <a:schemeClr val="tx1"/>
              </a:solidFill>
            </a:endParaRPr>
          </a:p>
        </p:txBody>
      </p:sp>
      <p:sp>
        <p:nvSpPr>
          <p:cNvPr id="48" name="Rounded Rectangle 47"/>
          <p:cNvSpPr/>
          <p:nvPr/>
        </p:nvSpPr>
        <p:spPr>
          <a:xfrm>
            <a:off x="3124200" y="49530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49" name="Rounded Rectangle 48"/>
          <p:cNvSpPr/>
          <p:nvPr/>
        </p:nvSpPr>
        <p:spPr>
          <a:xfrm>
            <a:off x="3124200" y="51816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50" name="Rounded Rectangle 49"/>
          <p:cNvSpPr/>
          <p:nvPr/>
        </p:nvSpPr>
        <p:spPr>
          <a:xfrm>
            <a:off x="3124200" y="54102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51" name="Rounded Rectangle 50"/>
          <p:cNvSpPr/>
          <p:nvPr/>
        </p:nvSpPr>
        <p:spPr>
          <a:xfrm>
            <a:off x="3124200" y="56007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52" name="Rounded Rectangle 51"/>
          <p:cNvSpPr/>
          <p:nvPr/>
        </p:nvSpPr>
        <p:spPr>
          <a:xfrm>
            <a:off x="3124200" y="5829300"/>
            <a:ext cx="1066800" cy="190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Side Events</a:t>
            </a:r>
            <a:endParaRPr lang="en-GB" sz="1200" dirty="0">
              <a:solidFill>
                <a:schemeClr val="tx1"/>
              </a:solidFill>
            </a:endParaRPr>
          </a:p>
        </p:txBody>
      </p:sp>
      <p:sp>
        <p:nvSpPr>
          <p:cNvPr id="53" name="Rounded Rectangle 52"/>
          <p:cNvSpPr/>
          <p:nvPr/>
        </p:nvSpPr>
        <p:spPr>
          <a:xfrm>
            <a:off x="8077200" y="5715000"/>
            <a:ext cx="1066800" cy="1905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Green Room</a:t>
            </a:r>
            <a:endParaRPr lang="en-GB" sz="1200" dirty="0">
              <a:solidFill>
                <a:schemeClr val="tx1"/>
              </a:solidFill>
            </a:endParaRPr>
          </a:p>
        </p:txBody>
      </p:sp>
      <p:sp>
        <p:nvSpPr>
          <p:cNvPr id="54" name="Rounded Rectangle 53"/>
          <p:cNvSpPr/>
          <p:nvPr/>
        </p:nvSpPr>
        <p:spPr>
          <a:xfrm>
            <a:off x="8077200" y="5943600"/>
            <a:ext cx="1066800" cy="1905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Green Room</a:t>
            </a:r>
            <a:endParaRPr lang="en-GB" sz="1200" dirty="0">
              <a:solidFill>
                <a:schemeClr val="tx1"/>
              </a:solidFill>
            </a:endParaRPr>
          </a:p>
        </p:txBody>
      </p:sp>
      <p:sp>
        <p:nvSpPr>
          <p:cNvPr id="55" name="Rounded Rectangle 54"/>
          <p:cNvSpPr/>
          <p:nvPr/>
        </p:nvSpPr>
        <p:spPr>
          <a:xfrm>
            <a:off x="6629400" y="6553200"/>
            <a:ext cx="1066800" cy="1905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Green Room</a:t>
            </a:r>
            <a:endParaRPr lang="en-GB" sz="1200" dirty="0">
              <a:solidFill>
                <a:schemeClr val="tx1"/>
              </a:solidFill>
            </a:endParaRPr>
          </a:p>
        </p:txBody>
      </p:sp>
      <p:sp>
        <p:nvSpPr>
          <p:cNvPr id="56" name="Rounded Rectangle 55"/>
          <p:cNvSpPr/>
          <p:nvPr/>
        </p:nvSpPr>
        <p:spPr>
          <a:xfrm>
            <a:off x="5486400" y="6553200"/>
            <a:ext cx="1066800" cy="1905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Green Room</a:t>
            </a:r>
            <a:endParaRPr lang="en-GB" sz="1200" dirty="0">
              <a:solidFill>
                <a:schemeClr val="tx1"/>
              </a:solidFill>
            </a:endParaRPr>
          </a:p>
        </p:txBody>
      </p:sp>
      <p:sp>
        <p:nvSpPr>
          <p:cNvPr id="57" name="Rounded Rectangle 56"/>
          <p:cNvSpPr/>
          <p:nvPr/>
        </p:nvSpPr>
        <p:spPr>
          <a:xfrm>
            <a:off x="1447800" y="4610100"/>
            <a:ext cx="1066800" cy="1905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Green Room</a:t>
            </a:r>
            <a:endParaRPr lang="en-GB" sz="1200" dirty="0">
              <a:solidFill>
                <a:schemeClr val="tx1"/>
              </a:solidFill>
            </a:endParaRPr>
          </a:p>
        </p:txBody>
      </p:sp>
      <p:sp>
        <p:nvSpPr>
          <p:cNvPr id="58" name="Rounded Rectangle 57"/>
          <p:cNvSpPr/>
          <p:nvPr/>
        </p:nvSpPr>
        <p:spPr>
          <a:xfrm>
            <a:off x="304800" y="4610100"/>
            <a:ext cx="1066800" cy="1905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Green Room</a:t>
            </a:r>
            <a:endParaRPr lang="en-GB" sz="1200" dirty="0">
              <a:solidFill>
                <a:schemeClr val="tx1"/>
              </a:solidFill>
            </a:endParaRPr>
          </a:p>
        </p:txBody>
      </p:sp>
      <p:sp>
        <p:nvSpPr>
          <p:cNvPr id="59" name="Rounded Rectangle 58"/>
          <p:cNvSpPr/>
          <p:nvPr/>
        </p:nvSpPr>
        <p:spPr>
          <a:xfrm>
            <a:off x="8077200" y="4419600"/>
            <a:ext cx="1066800" cy="1905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Green Room</a:t>
            </a:r>
            <a:endParaRPr lang="en-GB" sz="1200" dirty="0">
              <a:solidFill>
                <a:schemeClr val="tx1"/>
              </a:solidFill>
            </a:endParaRPr>
          </a:p>
        </p:txBody>
      </p:sp>
      <p:sp>
        <p:nvSpPr>
          <p:cNvPr id="60" name="Rounded Rectangle 59"/>
          <p:cNvSpPr/>
          <p:nvPr/>
        </p:nvSpPr>
        <p:spPr>
          <a:xfrm>
            <a:off x="6934200" y="4419600"/>
            <a:ext cx="1066800" cy="1905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Green Room</a:t>
            </a:r>
            <a:endParaRPr lang="en-GB" sz="1200" dirty="0">
              <a:solidFill>
                <a:schemeClr val="tx1"/>
              </a:solidFill>
            </a:endParaRPr>
          </a:p>
        </p:txBody>
      </p:sp>
      <p:sp>
        <p:nvSpPr>
          <p:cNvPr id="61" name="Rounded Rectangle 60"/>
          <p:cNvSpPr/>
          <p:nvPr/>
        </p:nvSpPr>
        <p:spPr>
          <a:xfrm>
            <a:off x="1295400" y="6667500"/>
            <a:ext cx="1066800" cy="1905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Green Room</a:t>
            </a:r>
            <a:endParaRPr lang="en-GB" sz="1200" dirty="0">
              <a:solidFill>
                <a:schemeClr val="tx1"/>
              </a:solidFill>
            </a:endParaRPr>
          </a:p>
        </p:txBody>
      </p:sp>
      <p:sp>
        <p:nvSpPr>
          <p:cNvPr id="62" name="Rounded Rectangle 61"/>
          <p:cNvSpPr/>
          <p:nvPr/>
        </p:nvSpPr>
        <p:spPr>
          <a:xfrm>
            <a:off x="152400" y="6667500"/>
            <a:ext cx="1066800" cy="1905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Green Room</a:t>
            </a:r>
            <a:endParaRPr lang="en-GB" sz="1200" dirty="0">
              <a:solidFill>
                <a:schemeClr val="tx1"/>
              </a:solidFill>
            </a:endParaRPr>
          </a:p>
        </p:txBody>
      </p:sp>
    </p:spTree>
    <p:extLst>
      <p:ext uri="{BB962C8B-B14F-4D97-AF65-F5344CB8AC3E}">
        <p14:creationId xmlns:p14="http://schemas.microsoft.com/office/powerpoint/2010/main" val="1933941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7203"/>
            <a:ext cx="3705052" cy="830997"/>
          </a:xfrm>
          <a:prstGeom prst="rect">
            <a:avLst/>
          </a:prstGeom>
        </p:spPr>
        <p:txBody>
          <a:bodyPr wrap="none">
            <a:spAutoFit/>
          </a:bodyPr>
          <a:lstStyle/>
          <a:p>
            <a:pPr algn="r"/>
            <a:r>
              <a:rPr lang="en-US" sz="2400" b="1" dirty="0" smtClean="0">
                <a:solidFill>
                  <a:schemeClr val="bg1"/>
                </a:solidFill>
              </a:rPr>
              <a:t>Proposed UNEA2 Structure</a:t>
            </a:r>
          </a:p>
          <a:p>
            <a:pPr algn="r"/>
            <a:r>
              <a:rPr lang="en-US" sz="2400" b="1" dirty="0" smtClean="0">
                <a:solidFill>
                  <a:schemeClr val="bg1"/>
                </a:solidFill>
              </a:rPr>
              <a:t>23-27 May 2016</a:t>
            </a:r>
            <a:endParaRPr lang="en-GB" sz="2400" dirty="0">
              <a:solidFill>
                <a:schemeClr val="bg1"/>
              </a:solidFill>
            </a:endParaRPr>
          </a:p>
        </p:txBody>
      </p:sp>
      <p:sp>
        <p:nvSpPr>
          <p:cNvPr id="2" name="Rounded Rectangle 1"/>
          <p:cNvSpPr/>
          <p:nvPr/>
        </p:nvSpPr>
        <p:spPr>
          <a:xfrm>
            <a:off x="2438400" y="3695700"/>
            <a:ext cx="4824326" cy="990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Ministerial Dialogue: </a:t>
            </a:r>
          </a:p>
          <a:p>
            <a:pPr algn="ctr"/>
            <a:r>
              <a:rPr lang="en-US" dirty="0" smtClean="0">
                <a:solidFill>
                  <a:schemeClr val="tx1"/>
                </a:solidFill>
              </a:rPr>
              <a:t>“</a:t>
            </a:r>
            <a:r>
              <a:rPr lang="en-US" dirty="0">
                <a:solidFill>
                  <a:schemeClr val="tx1"/>
                </a:solidFill>
              </a:rPr>
              <a:t>Delivering on the environmental dimension of </a:t>
            </a:r>
            <a:r>
              <a:rPr lang="en-US" dirty="0" smtClean="0">
                <a:solidFill>
                  <a:schemeClr val="tx1"/>
                </a:solidFill>
              </a:rPr>
              <a:t>Agenda 2030 Agenda”</a:t>
            </a:r>
            <a:endParaRPr lang="en-GB" dirty="0">
              <a:solidFill>
                <a:schemeClr val="tx1"/>
              </a:solidFill>
            </a:endParaRPr>
          </a:p>
        </p:txBody>
      </p:sp>
      <p:sp>
        <p:nvSpPr>
          <p:cNvPr id="5" name="Rounded Rectangle 4"/>
          <p:cNvSpPr/>
          <p:nvPr/>
        </p:nvSpPr>
        <p:spPr>
          <a:xfrm>
            <a:off x="2897414" y="1905000"/>
            <a:ext cx="2971800" cy="533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UNEA2 </a:t>
            </a:r>
          </a:p>
          <a:p>
            <a:pPr algn="ctr"/>
            <a:r>
              <a:rPr lang="en-US" b="1" dirty="0" smtClean="0">
                <a:solidFill>
                  <a:schemeClr val="tx1"/>
                </a:solidFill>
              </a:rPr>
              <a:t>High Level Segment</a:t>
            </a:r>
            <a:endParaRPr lang="en-GB" dirty="0">
              <a:solidFill>
                <a:schemeClr val="tx1"/>
              </a:solidFill>
            </a:endParaRPr>
          </a:p>
        </p:txBody>
      </p:sp>
      <p:sp>
        <p:nvSpPr>
          <p:cNvPr id="7" name="Rounded Rectangle 6"/>
          <p:cNvSpPr/>
          <p:nvPr/>
        </p:nvSpPr>
        <p:spPr>
          <a:xfrm>
            <a:off x="914400" y="6172200"/>
            <a:ext cx="1295400" cy="47798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Green Room Events</a:t>
            </a:r>
            <a:endParaRPr lang="en-GB" sz="1600" dirty="0">
              <a:solidFill>
                <a:schemeClr val="tx1"/>
              </a:solidFill>
            </a:endParaRPr>
          </a:p>
        </p:txBody>
      </p:sp>
      <p:sp>
        <p:nvSpPr>
          <p:cNvPr id="8" name="Rounded Rectangle 7"/>
          <p:cNvSpPr/>
          <p:nvPr/>
        </p:nvSpPr>
        <p:spPr>
          <a:xfrm>
            <a:off x="2362200" y="6172200"/>
            <a:ext cx="1295400" cy="47798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Green Room Events</a:t>
            </a:r>
            <a:endParaRPr lang="en-GB" sz="1600" dirty="0">
              <a:solidFill>
                <a:schemeClr val="tx1"/>
              </a:solidFill>
            </a:endParaRPr>
          </a:p>
        </p:txBody>
      </p:sp>
      <p:sp>
        <p:nvSpPr>
          <p:cNvPr id="9" name="Rounded Rectangle 8"/>
          <p:cNvSpPr/>
          <p:nvPr/>
        </p:nvSpPr>
        <p:spPr>
          <a:xfrm>
            <a:off x="3810000" y="6188528"/>
            <a:ext cx="1295400" cy="47798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Green Room Events</a:t>
            </a:r>
            <a:endParaRPr lang="en-GB" sz="1600" dirty="0">
              <a:solidFill>
                <a:schemeClr val="tx1"/>
              </a:solidFill>
            </a:endParaRPr>
          </a:p>
        </p:txBody>
      </p:sp>
      <p:sp>
        <p:nvSpPr>
          <p:cNvPr id="10" name="Rounded Rectangle 9"/>
          <p:cNvSpPr/>
          <p:nvPr/>
        </p:nvSpPr>
        <p:spPr>
          <a:xfrm>
            <a:off x="5257800" y="6189518"/>
            <a:ext cx="1371600" cy="47798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Green Room Events     </a:t>
            </a:r>
            <a:endParaRPr lang="en-GB" sz="1600" dirty="0">
              <a:solidFill>
                <a:schemeClr val="tx1"/>
              </a:solidFill>
            </a:endParaRPr>
          </a:p>
        </p:txBody>
      </p:sp>
      <p:sp>
        <p:nvSpPr>
          <p:cNvPr id="11" name="Rounded Rectangle 10"/>
          <p:cNvSpPr/>
          <p:nvPr/>
        </p:nvSpPr>
        <p:spPr>
          <a:xfrm>
            <a:off x="6705600" y="6188528"/>
            <a:ext cx="1319126" cy="47798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Green Room Events</a:t>
            </a:r>
            <a:endParaRPr lang="en-GB" sz="1600" dirty="0">
              <a:solidFill>
                <a:schemeClr val="tx1"/>
              </a:solidFill>
            </a:endParaRPr>
          </a:p>
        </p:txBody>
      </p:sp>
      <p:sp>
        <p:nvSpPr>
          <p:cNvPr id="12" name="Rounded Rectangle 11"/>
          <p:cNvSpPr/>
          <p:nvPr/>
        </p:nvSpPr>
        <p:spPr>
          <a:xfrm>
            <a:off x="3352800" y="4762500"/>
            <a:ext cx="2592614" cy="838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Ministerial Luncheon: </a:t>
            </a:r>
            <a:r>
              <a:rPr lang="en-GB" sz="1400" b="1" dirty="0">
                <a:solidFill>
                  <a:schemeClr val="tx1"/>
                </a:solidFill>
              </a:rPr>
              <a:t>Mobilizing Resources for Sustainable Investments</a:t>
            </a:r>
            <a:endParaRPr lang="en-GB" sz="1400" dirty="0">
              <a:solidFill>
                <a:schemeClr val="tx1"/>
              </a:solidFill>
            </a:endParaRPr>
          </a:p>
        </p:txBody>
      </p:sp>
      <p:sp>
        <p:nvSpPr>
          <p:cNvPr id="13" name="Rounded Rectangle 12"/>
          <p:cNvSpPr/>
          <p:nvPr/>
        </p:nvSpPr>
        <p:spPr>
          <a:xfrm>
            <a:off x="2324100" y="5667375"/>
            <a:ext cx="1295400" cy="381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Side Events</a:t>
            </a:r>
            <a:endParaRPr lang="en-GB" sz="1600" dirty="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08000" cy="16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29"/>
          <p:cNvSpPr>
            <a:spLocks/>
          </p:cNvSpPr>
          <p:nvPr>
            <p:custDataLst>
              <p:tags r:id="rId1"/>
            </p:custDataLst>
          </p:nvPr>
        </p:nvSpPr>
        <p:spPr bwMode="gray">
          <a:xfrm>
            <a:off x="6141027" y="1749425"/>
            <a:ext cx="2926773" cy="917575"/>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smtClean="0">
                <a:solidFill>
                  <a:schemeClr val="accent1">
                    <a:lumMod val="75000"/>
                  </a:schemeClr>
                </a:solidFill>
                <a:latin typeface="Calibri" pitchFamily="34" charset="0"/>
                <a:ea typeface="BatangChe" pitchFamily="49" charset="-127"/>
                <a:cs typeface="Arial" charset="0"/>
              </a:rPr>
              <a:t>Thur. 26 May 2016</a:t>
            </a:r>
            <a:endParaRPr lang="fr-FR" altLang="en-US" sz="2400" b="1" dirty="0">
              <a:solidFill>
                <a:schemeClr val="accent1">
                  <a:lumMod val="75000"/>
                </a:schemeClr>
              </a:solidFill>
              <a:ea typeface="BatangChe" pitchFamily="49" charset="-127"/>
              <a:cs typeface="Arial" charset="0"/>
            </a:endParaRPr>
          </a:p>
        </p:txBody>
      </p:sp>
      <p:sp>
        <p:nvSpPr>
          <p:cNvPr id="19" name="Rounded Rectangle 18"/>
          <p:cNvSpPr/>
          <p:nvPr/>
        </p:nvSpPr>
        <p:spPr>
          <a:xfrm>
            <a:off x="7391400" y="3705100"/>
            <a:ext cx="1181100" cy="981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Gala dinner</a:t>
            </a:r>
            <a:endParaRPr lang="en-GB" dirty="0">
              <a:solidFill>
                <a:schemeClr val="tx1"/>
              </a:solidFill>
            </a:endParaRPr>
          </a:p>
        </p:txBody>
      </p:sp>
      <p:sp>
        <p:nvSpPr>
          <p:cNvPr id="20" name="Rounded Rectangle 19"/>
          <p:cNvSpPr/>
          <p:nvPr/>
        </p:nvSpPr>
        <p:spPr>
          <a:xfrm>
            <a:off x="0" y="2695699"/>
            <a:ext cx="2057400" cy="80950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Ministerial breakfast: </a:t>
            </a:r>
            <a:r>
              <a:rPr lang="en-US" sz="1600" dirty="0" smtClean="0">
                <a:solidFill>
                  <a:schemeClr val="tx1"/>
                </a:solidFill>
              </a:rPr>
              <a:t>Women Ministers of Environment</a:t>
            </a:r>
            <a:endParaRPr lang="en-GB" sz="1600" dirty="0">
              <a:solidFill>
                <a:schemeClr val="tx1"/>
              </a:solidFill>
            </a:endParaRPr>
          </a:p>
        </p:txBody>
      </p:sp>
      <p:sp>
        <p:nvSpPr>
          <p:cNvPr id="21" name="Rounded Rectangle 20"/>
          <p:cNvSpPr/>
          <p:nvPr/>
        </p:nvSpPr>
        <p:spPr>
          <a:xfrm>
            <a:off x="5257800" y="5638800"/>
            <a:ext cx="1295400" cy="381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Side Events</a:t>
            </a:r>
            <a:endParaRPr lang="en-GB" sz="1600" dirty="0">
              <a:solidFill>
                <a:schemeClr val="tx1"/>
              </a:solidFill>
            </a:endParaRPr>
          </a:p>
        </p:txBody>
      </p:sp>
      <p:sp>
        <p:nvSpPr>
          <p:cNvPr id="22" name="Rounded Rectangle 21"/>
          <p:cNvSpPr/>
          <p:nvPr/>
        </p:nvSpPr>
        <p:spPr>
          <a:xfrm>
            <a:off x="3810000" y="5648325"/>
            <a:ext cx="1295400" cy="381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Side Events</a:t>
            </a:r>
            <a:endParaRPr lang="en-GB" sz="1600" dirty="0">
              <a:solidFill>
                <a:schemeClr val="tx1"/>
              </a:solidFill>
            </a:endParaRPr>
          </a:p>
        </p:txBody>
      </p:sp>
      <p:sp>
        <p:nvSpPr>
          <p:cNvPr id="23" name="Rounded Rectangle 22"/>
          <p:cNvSpPr/>
          <p:nvPr/>
        </p:nvSpPr>
        <p:spPr>
          <a:xfrm>
            <a:off x="571500" y="3705100"/>
            <a:ext cx="1752600" cy="981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Opening Ceremony; </a:t>
            </a:r>
          </a:p>
          <a:p>
            <a:pPr algn="ctr"/>
            <a:r>
              <a:rPr lang="en-US" b="1" dirty="0" smtClean="0">
                <a:solidFill>
                  <a:schemeClr val="tx1"/>
                </a:solidFill>
              </a:rPr>
              <a:t>ED statement</a:t>
            </a:r>
            <a:endParaRPr lang="en-GB" dirty="0">
              <a:solidFill>
                <a:schemeClr val="tx1"/>
              </a:solidFill>
            </a:endParaRPr>
          </a:p>
        </p:txBody>
      </p:sp>
    </p:spTree>
    <p:extLst>
      <p:ext uri="{BB962C8B-B14F-4D97-AF65-F5344CB8AC3E}">
        <p14:creationId xmlns:p14="http://schemas.microsoft.com/office/powerpoint/2010/main" val="33114766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0200" y="7203"/>
            <a:ext cx="3705052" cy="830997"/>
          </a:xfrm>
          <a:prstGeom prst="rect">
            <a:avLst/>
          </a:prstGeom>
        </p:spPr>
        <p:txBody>
          <a:bodyPr wrap="none">
            <a:spAutoFit/>
          </a:bodyPr>
          <a:lstStyle/>
          <a:p>
            <a:pPr algn="r"/>
            <a:r>
              <a:rPr lang="en-US" sz="2400" b="1" dirty="0" smtClean="0">
                <a:solidFill>
                  <a:schemeClr val="bg1"/>
                </a:solidFill>
              </a:rPr>
              <a:t>Proposed UNEA2 Structure</a:t>
            </a:r>
          </a:p>
          <a:p>
            <a:pPr algn="r"/>
            <a:r>
              <a:rPr lang="en-US" sz="2400" b="1" dirty="0" smtClean="0">
                <a:solidFill>
                  <a:schemeClr val="bg1"/>
                </a:solidFill>
              </a:rPr>
              <a:t>23-27 May 2016</a:t>
            </a:r>
            <a:endParaRPr lang="en-GB" sz="2400" dirty="0">
              <a:solidFill>
                <a:schemeClr val="bg1"/>
              </a:solidFill>
            </a:endParaRPr>
          </a:p>
        </p:txBody>
      </p:sp>
      <p:sp>
        <p:nvSpPr>
          <p:cNvPr id="2" name="Rounded Rectangle 1"/>
          <p:cNvSpPr/>
          <p:nvPr/>
        </p:nvSpPr>
        <p:spPr>
          <a:xfrm>
            <a:off x="914400" y="3466110"/>
            <a:ext cx="2286000" cy="990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Healthy Environment Healthy People Launch</a:t>
            </a:r>
            <a:endParaRPr lang="en-GB" dirty="0">
              <a:solidFill>
                <a:schemeClr val="tx1"/>
              </a:solidFill>
            </a:endParaRPr>
          </a:p>
        </p:txBody>
      </p:sp>
      <p:sp>
        <p:nvSpPr>
          <p:cNvPr id="5" name="Rounded Rectangle 4"/>
          <p:cNvSpPr/>
          <p:nvPr/>
        </p:nvSpPr>
        <p:spPr>
          <a:xfrm>
            <a:off x="3276600" y="3656610"/>
            <a:ext cx="1485900" cy="2667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Roundtable 1</a:t>
            </a:r>
            <a:endParaRPr lang="en-GB" dirty="0">
              <a:solidFill>
                <a:schemeClr val="tx1"/>
              </a:solidFill>
            </a:endParaRPr>
          </a:p>
        </p:txBody>
      </p:sp>
      <p:sp>
        <p:nvSpPr>
          <p:cNvPr id="7" name="Rounded Rectangle 6"/>
          <p:cNvSpPr/>
          <p:nvPr/>
        </p:nvSpPr>
        <p:spPr>
          <a:xfrm>
            <a:off x="838200" y="4494810"/>
            <a:ext cx="1295400" cy="381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Green Room Events</a:t>
            </a:r>
            <a:endParaRPr lang="en-GB" sz="1500" dirty="0">
              <a:solidFill>
                <a:schemeClr val="tx1"/>
              </a:solidFill>
            </a:endParaRPr>
          </a:p>
        </p:txBody>
      </p:sp>
      <p:sp>
        <p:nvSpPr>
          <p:cNvPr id="10" name="Rounded Rectangle 9"/>
          <p:cNvSpPr/>
          <p:nvPr/>
        </p:nvSpPr>
        <p:spPr>
          <a:xfrm>
            <a:off x="6553200" y="4572000"/>
            <a:ext cx="1271674" cy="381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Green Room Events     </a:t>
            </a:r>
            <a:endParaRPr lang="en-GB" sz="1500" dirty="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08000" cy="16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29"/>
          <p:cNvSpPr>
            <a:spLocks/>
          </p:cNvSpPr>
          <p:nvPr>
            <p:custDataLst>
              <p:tags r:id="rId1"/>
            </p:custDataLst>
          </p:nvPr>
        </p:nvSpPr>
        <p:spPr bwMode="gray">
          <a:xfrm>
            <a:off x="6141027" y="1749425"/>
            <a:ext cx="2926773" cy="917575"/>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smtClean="0">
                <a:solidFill>
                  <a:schemeClr val="accent1">
                    <a:lumMod val="75000"/>
                  </a:schemeClr>
                </a:solidFill>
                <a:latin typeface="Calibri" pitchFamily="34" charset="0"/>
                <a:ea typeface="BatangChe" pitchFamily="49" charset="-127"/>
                <a:cs typeface="Arial" charset="0"/>
              </a:rPr>
              <a:t>Fri. 27 May 2016</a:t>
            </a:r>
            <a:endParaRPr lang="fr-FR" altLang="en-US" sz="2400" b="1" dirty="0">
              <a:solidFill>
                <a:schemeClr val="accent1">
                  <a:lumMod val="75000"/>
                </a:schemeClr>
              </a:solidFill>
              <a:ea typeface="BatangChe" pitchFamily="49" charset="-127"/>
              <a:cs typeface="Arial" charset="0"/>
            </a:endParaRPr>
          </a:p>
        </p:txBody>
      </p:sp>
      <p:sp>
        <p:nvSpPr>
          <p:cNvPr id="19" name="Rounded Rectangle 18"/>
          <p:cNvSpPr/>
          <p:nvPr/>
        </p:nvSpPr>
        <p:spPr>
          <a:xfrm>
            <a:off x="4876800" y="3504210"/>
            <a:ext cx="2057400" cy="838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Multi-Stakeholder</a:t>
            </a:r>
          </a:p>
          <a:p>
            <a:pPr algn="ctr"/>
            <a:r>
              <a:rPr lang="en-US" b="1" dirty="0" smtClean="0">
                <a:solidFill>
                  <a:schemeClr val="tx1"/>
                </a:solidFill>
              </a:rPr>
              <a:t>Dialogue</a:t>
            </a:r>
            <a:endParaRPr lang="en-GB" dirty="0">
              <a:solidFill>
                <a:schemeClr val="tx1"/>
              </a:solidFill>
            </a:endParaRPr>
          </a:p>
        </p:txBody>
      </p:sp>
      <p:sp>
        <p:nvSpPr>
          <p:cNvPr id="20" name="Rounded Rectangle 19"/>
          <p:cNvSpPr/>
          <p:nvPr/>
        </p:nvSpPr>
        <p:spPr>
          <a:xfrm>
            <a:off x="0" y="2389909"/>
            <a:ext cx="2057400" cy="80950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Ministerial breakfast: </a:t>
            </a:r>
            <a:r>
              <a:rPr lang="en-US" sz="1600" dirty="0" smtClean="0">
                <a:solidFill>
                  <a:schemeClr val="tx1"/>
                </a:solidFill>
              </a:rPr>
              <a:t>Innovations and Partnerships for SCP</a:t>
            </a:r>
            <a:endParaRPr lang="en-GB" sz="1600" dirty="0">
              <a:solidFill>
                <a:schemeClr val="tx1"/>
              </a:solidFill>
            </a:endParaRPr>
          </a:p>
        </p:txBody>
      </p:sp>
      <p:sp>
        <p:nvSpPr>
          <p:cNvPr id="23" name="Rounded Rectangle 22"/>
          <p:cNvSpPr/>
          <p:nvPr/>
        </p:nvSpPr>
        <p:spPr>
          <a:xfrm>
            <a:off x="2209800" y="4494810"/>
            <a:ext cx="1295400" cy="381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Green Room Events</a:t>
            </a:r>
            <a:endParaRPr lang="en-GB" sz="1500" dirty="0">
              <a:solidFill>
                <a:schemeClr val="tx1"/>
              </a:solidFill>
            </a:endParaRPr>
          </a:p>
        </p:txBody>
      </p:sp>
      <p:sp>
        <p:nvSpPr>
          <p:cNvPr id="24" name="Rounded Rectangle 23"/>
          <p:cNvSpPr/>
          <p:nvPr/>
        </p:nvSpPr>
        <p:spPr>
          <a:xfrm>
            <a:off x="3581400" y="4494810"/>
            <a:ext cx="1295400" cy="381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Green Room Events</a:t>
            </a:r>
            <a:endParaRPr lang="en-GB" sz="1500" dirty="0">
              <a:solidFill>
                <a:schemeClr val="tx1"/>
              </a:solidFill>
            </a:endParaRPr>
          </a:p>
        </p:txBody>
      </p:sp>
      <p:sp>
        <p:nvSpPr>
          <p:cNvPr id="25" name="Rounded Rectangle 24"/>
          <p:cNvSpPr/>
          <p:nvPr/>
        </p:nvSpPr>
        <p:spPr>
          <a:xfrm>
            <a:off x="3276600" y="3999510"/>
            <a:ext cx="1485900" cy="2667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Roundtable 2</a:t>
            </a:r>
            <a:endParaRPr lang="en-GB" dirty="0">
              <a:solidFill>
                <a:schemeClr val="tx1"/>
              </a:solidFill>
            </a:endParaRPr>
          </a:p>
        </p:txBody>
      </p:sp>
      <p:sp>
        <p:nvSpPr>
          <p:cNvPr id="26" name="Rounded Rectangle 25"/>
          <p:cNvSpPr/>
          <p:nvPr/>
        </p:nvSpPr>
        <p:spPr>
          <a:xfrm>
            <a:off x="7086600" y="3275610"/>
            <a:ext cx="2057400" cy="11811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Closing Plenary</a:t>
            </a:r>
          </a:p>
          <a:p>
            <a:pPr algn="ctr"/>
            <a:r>
              <a:rPr lang="en-US" b="1" dirty="0" smtClean="0">
                <a:solidFill>
                  <a:schemeClr val="tx1"/>
                </a:solidFill>
              </a:rPr>
              <a:t>Session, adoption of outcomes and Report</a:t>
            </a:r>
            <a:endParaRPr lang="en-GB" dirty="0">
              <a:solidFill>
                <a:schemeClr val="tx1"/>
              </a:solidFill>
            </a:endParaRPr>
          </a:p>
        </p:txBody>
      </p:sp>
      <p:sp>
        <p:nvSpPr>
          <p:cNvPr id="27" name="Rounded Rectangle 26"/>
          <p:cNvSpPr/>
          <p:nvPr/>
        </p:nvSpPr>
        <p:spPr>
          <a:xfrm>
            <a:off x="7872326" y="4571010"/>
            <a:ext cx="1271674" cy="381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Green Room Events     </a:t>
            </a:r>
            <a:endParaRPr lang="en-GB" sz="1500" dirty="0">
              <a:solidFill>
                <a:schemeClr val="tx1"/>
              </a:solidFill>
            </a:endParaRPr>
          </a:p>
        </p:txBody>
      </p:sp>
      <p:sp>
        <p:nvSpPr>
          <p:cNvPr id="16" name="Rounded Rectangle 15"/>
          <p:cNvSpPr/>
          <p:nvPr/>
        </p:nvSpPr>
        <p:spPr>
          <a:xfrm>
            <a:off x="2897414" y="1905000"/>
            <a:ext cx="2971800" cy="533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UNEA2 </a:t>
            </a:r>
          </a:p>
          <a:p>
            <a:pPr algn="ctr"/>
            <a:r>
              <a:rPr lang="en-US" b="1" dirty="0" smtClean="0">
                <a:solidFill>
                  <a:schemeClr val="tx1"/>
                </a:solidFill>
              </a:rPr>
              <a:t>High Level Segment</a:t>
            </a:r>
            <a:endParaRPr lang="en-GB" dirty="0">
              <a:solidFill>
                <a:schemeClr val="tx1"/>
              </a:solidFill>
            </a:endParaRPr>
          </a:p>
        </p:txBody>
      </p:sp>
    </p:spTree>
    <p:extLst>
      <p:ext uri="{BB962C8B-B14F-4D97-AF65-F5344CB8AC3E}">
        <p14:creationId xmlns:p14="http://schemas.microsoft.com/office/powerpoint/2010/main" val="25085285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22807"/>
            <a:ext cx="8915400" cy="3177793"/>
          </a:xfrm>
          <a:prstGeom prst="rect">
            <a:avLst/>
          </a:prstGeom>
        </p:spPr>
        <p:txBody>
          <a:bodyPr wrap="square">
            <a:spAutoFit/>
          </a:bodyPr>
          <a:lstStyle/>
          <a:p>
            <a:r>
              <a:rPr lang="en-US" sz="2400" b="1" dirty="0" smtClean="0"/>
              <a:t>Two background documents for the High Level Segment ministerial discussions:</a:t>
            </a:r>
            <a:endParaRPr lang="en-US" sz="1050" b="1" dirty="0" smtClean="0"/>
          </a:p>
          <a:p>
            <a:endParaRPr lang="en-US" sz="1050" dirty="0"/>
          </a:p>
          <a:p>
            <a:pPr marL="914400" lvl="1" indent="-457200">
              <a:buFont typeface="+mj-lt"/>
              <a:buAutoNum type="arabicPeriod"/>
            </a:pPr>
            <a:r>
              <a:rPr lang="en-US" sz="2400" dirty="0" smtClean="0"/>
              <a:t>The </a:t>
            </a:r>
            <a:r>
              <a:rPr lang="en-US" sz="2400" dirty="0"/>
              <a:t>concept note on </a:t>
            </a:r>
            <a:r>
              <a:rPr lang="en-US" sz="2600" b="1" dirty="0">
                <a:solidFill>
                  <a:srgbClr val="00B0F0"/>
                </a:solidFill>
              </a:rPr>
              <a:t>“Delivering on the environmental dimension of the 2030 Agenda for Sustainable Development”</a:t>
            </a:r>
            <a:r>
              <a:rPr lang="en-US" sz="2400" dirty="0"/>
              <a:t>, and </a:t>
            </a:r>
            <a:endParaRPr lang="en-US" sz="1200" dirty="0" smtClean="0"/>
          </a:p>
          <a:p>
            <a:pPr marL="914400" lvl="1" indent="-457200">
              <a:buFont typeface="+mj-lt"/>
              <a:buAutoNum type="arabicPeriod"/>
            </a:pPr>
            <a:endParaRPr lang="en-US" sz="1200" dirty="0"/>
          </a:p>
          <a:p>
            <a:pPr marL="914400" lvl="1" indent="-457200">
              <a:buFont typeface="+mj-lt"/>
              <a:buAutoNum type="arabicPeriod"/>
            </a:pPr>
            <a:r>
              <a:rPr lang="en-US" sz="2400" dirty="0" smtClean="0"/>
              <a:t>The </a:t>
            </a:r>
            <a:r>
              <a:rPr lang="en-US" sz="2400" dirty="0"/>
              <a:t>draft report on </a:t>
            </a:r>
            <a:r>
              <a:rPr lang="en-US" sz="2600" b="1" dirty="0">
                <a:solidFill>
                  <a:srgbClr val="00B0F0"/>
                </a:solidFill>
              </a:rPr>
              <a:t>“Healthy environment, healthy people</a:t>
            </a:r>
            <a:r>
              <a:rPr lang="en-US" sz="2600" b="1" dirty="0" smtClean="0">
                <a:solidFill>
                  <a:srgbClr val="00B0F0"/>
                </a:solidFill>
              </a:rPr>
              <a:t>”</a:t>
            </a:r>
            <a:endParaRPr lang="en-US" sz="2400"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000" y="5242930"/>
            <a:ext cx="2592000" cy="161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08000" cy="16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0667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057400"/>
            <a:ext cx="8610600" cy="3046988"/>
          </a:xfrm>
          <a:prstGeom prst="rect">
            <a:avLst/>
          </a:prstGeom>
        </p:spPr>
        <p:txBody>
          <a:bodyPr wrap="square">
            <a:spAutoFit/>
          </a:bodyPr>
          <a:lstStyle/>
          <a:p>
            <a:pPr algn="ctr"/>
            <a:r>
              <a:rPr lang="en-US" sz="3200" b="1" dirty="0"/>
              <a:t>D</a:t>
            </a:r>
            <a:r>
              <a:rPr lang="en-US" sz="3200" b="1" dirty="0" smtClean="0"/>
              <a:t>raft </a:t>
            </a:r>
            <a:r>
              <a:rPr lang="en-US" sz="3200" b="1" dirty="0"/>
              <a:t>resolutions and decisions </a:t>
            </a:r>
            <a:r>
              <a:rPr lang="en-US" sz="3200" b="1" dirty="0" smtClean="0"/>
              <a:t/>
            </a:r>
            <a:br>
              <a:rPr lang="en-US" sz="3200" b="1" dirty="0" smtClean="0"/>
            </a:br>
            <a:r>
              <a:rPr lang="en-US" sz="3200" b="1" dirty="0" smtClean="0"/>
              <a:t>of</a:t>
            </a:r>
            <a:r>
              <a:rPr lang="en-US" sz="3200" b="1" dirty="0"/>
              <a:t> </a:t>
            </a:r>
            <a:r>
              <a:rPr lang="en-US" sz="3200" b="1" dirty="0" smtClean="0"/>
              <a:t>the </a:t>
            </a:r>
            <a:r>
              <a:rPr lang="en-US" sz="3200" b="1" dirty="0"/>
              <a:t>second session of the United Nations Environment Assembly (UNEA-2</a:t>
            </a:r>
            <a:r>
              <a:rPr lang="en-US" sz="3200" b="1" dirty="0" smtClean="0"/>
              <a:t>)</a:t>
            </a:r>
            <a:endParaRPr lang="en-US" sz="3200" b="1" dirty="0" smtClean="0"/>
          </a:p>
          <a:p>
            <a:pPr algn="ctr"/>
            <a:endParaRPr lang="en-US" sz="3200" b="1" dirty="0"/>
          </a:p>
          <a:p>
            <a:pPr algn="ctr"/>
            <a:r>
              <a:rPr lang="en-US" sz="3200" b="1" dirty="0">
                <a:solidFill>
                  <a:srgbClr val="FF0000"/>
                </a:solidFill>
              </a:rPr>
              <a:t>Compilation of the clusters of resolutions </a:t>
            </a: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as of 15 March 2016</a:t>
            </a:r>
            <a:endParaRPr lang="en-GB" sz="3200" b="1" dirty="0">
              <a:solidFill>
                <a:srgbClr val="FF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8000" cy="16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508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8000" cy="166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61800"/>
            <a:ext cx="8573158" cy="52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492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NfUWkczE67DAMu_aUC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NfUWkczE67DAMu_aUC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NfUWkczE67DAMu_aUCZ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NfUWkczE67DAMu_aUCZ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NfUWkczE67DAMu_aUCZ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3836</TotalTime>
  <Words>2908</Words>
  <Application>Microsoft Office PowerPoint</Application>
  <PresentationFormat>On-screen Show (4:3)</PresentationFormat>
  <Paragraphs>287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Isaiah Otieno</dc:creator>
  <cp:lastModifiedBy>ICTS-DK7</cp:lastModifiedBy>
  <cp:revision>368</cp:revision>
  <cp:lastPrinted>2016-02-24T13:20:25Z</cp:lastPrinted>
  <dcterms:created xsi:type="dcterms:W3CDTF">2014-10-01T04:55:36Z</dcterms:created>
  <dcterms:modified xsi:type="dcterms:W3CDTF">2016-05-26T04:08:27Z</dcterms:modified>
</cp:coreProperties>
</file>